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9" r:id="rId3"/>
    <p:sldId id="258" r:id="rId4"/>
    <p:sldId id="298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78" r:id="rId13"/>
    <p:sldId id="289" r:id="rId14"/>
    <p:sldId id="290" r:id="rId15"/>
    <p:sldId id="291" r:id="rId16"/>
    <p:sldId id="300" r:id="rId17"/>
    <p:sldId id="299" r:id="rId18"/>
    <p:sldId id="292" r:id="rId19"/>
    <p:sldId id="293" r:id="rId20"/>
    <p:sldId id="294" r:id="rId21"/>
    <p:sldId id="295" r:id="rId22"/>
    <p:sldId id="296" r:id="rId23"/>
    <p:sldId id="297" r:id="rId24"/>
  </p:sldIdLst>
  <p:sldSz cx="10693400" cy="75565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5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>
      <p:cViewPr varScale="1">
        <p:scale>
          <a:sx n="98" d="100"/>
          <a:sy n="98" d="100"/>
        </p:scale>
        <p:origin x="1500" y="84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8680" y="3463706"/>
            <a:ext cx="534670" cy="1175222"/>
          </a:xfrm>
          <a:prstGeom prst="rect">
            <a:avLst/>
          </a:prstGeom>
          <a:noFill/>
        </p:spPr>
        <p:txBody>
          <a:bodyPr wrap="square" lIns="0" tIns="10428" rIns="0" bIns="10428" rtlCol="0" anchor="ctr" anchorCtr="0">
            <a:sp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939" y="1343378"/>
            <a:ext cx="8822055" cy="2371901"/>
          </a:xfrm>
        </p:spPr>
        <p:txBody>
          <a:bodyPr>
            <a:noAutofit/>
          </a:bodyPr>
          <a:lstStyle>
            <a:lvl1pPr>
              <a:defRPr sz="6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127" y="3719291"/>
            <a:ext cx="7218045" cy="7556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5127" y="755652"/>
            <a:ext cx="6772487" cy="386221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893" y="671690"/>
            <a:ext cx="2495127" cy="5709356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243" y="755651"/>
            <a:ext cx="5881370" cy="5037667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0253" y="4489493"/>
            <a:ext cx="534670" cy="11541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0" y="4702007"/>
            <a:ext cx="4366472" cy="806027"/>
          </a:xfrm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3350" y="2099028"/>
            <a:ext cx="7057644" cy="2589361"/>
          </a:xfrm>
        </p:spPr>
        <p:txBody>
          <a:bodyPr/>
          <a:lstStyle>
            <a:lvl1pPr marL="0" algn="l" defTabSz="1042782" rtl="0" eaLnBrk="1" latinLnBrk="0" hangingPunct="1">
              <a:spcBef>
                <a:spcPct val="0"/>
              </a:spcBef>
              <a:buNone/>
              <a:defRPr lang="en-US" sz="62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71930" y="725424"/>
            <a:ext cx="3828237" cy="37782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881370" y="725425"/>
            <a:ext cx="3828237" cy="378174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365" y="729399"/>
            <a:ext cx="3828237" cy="704923"/>
          </a:xfrm>
        </p:spPr>
        <p:txBody>
          <a:bodyPr anchor="ctr">
            <a:noAutofit/>
          </a:bodyPr>
          <a:lstStyle>
            <a:lvl1pPr marL="0" indent="0">
              <a:buNone/>
              <a:defRPr sz="2500" b="0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930" y="1511300"/>
            <a:ext cx="3831802" cy="3022600"/>
          </a:xfrm>
        </p:spPr>
        <p:txBody>
          <a:bodyPr anchor="t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370" y="729399"/>
            <a:ext cx="3828237" cy="704923"/>
          </a:xfrm>
        </p:spPr>
        <p:txBody>
          <a:bodyPr anchor="ctr">
            <a:noAutofit/>
          </a:bodyPr>
          <a:lstStyle>
            <a:lvl1pPr marL="0" indent="0">
              <a:buNone/>
              <a:defRPr sz="2500" b="0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370" y="1511300"/>
            <a:ext cx="3828237" cy="3022600"/>
          </a:xfrm>
        </p:spPr>
        <p:txBody>
          <a:bodyPr anchor="t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5682" y="573174"/>
            <a:ext cx="534670" cy="1046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0272" y="573174"/>
            <a:ext cx="534670" cy="1046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31876" y="1955333"/>
            <a:ext cx="534670" cy="14003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9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228" y="755651"/>
            <a:ext cx="5079365" cy="3778250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3375" y="755651"/>
            <a:ext cx="3029797" cy="377825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5787" y="675188"/>
            <a:ext cx="7841827" cy="28064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8020" y="3804746"/>
            <a:ext cx="5881370" cy="7942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009" y="3670780"/>
            <a:ext cx="534670" cy="1046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605906" y="1144208"/>
            <a:ext cx="8467503" cy="628825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133495" y="1133199"/>
            <a:ext cx="6102576" cy="523964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833386" y="128756"/>
            <a:ext cx="7577254" cy="52390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939" y="5373511"/>
            <a:ext cx="8822055" cy="1007533"/>
          </a:xfrm>
          <a:prstGeom prst="rect">
            <a:avLst/>
          </a:prstGeom>
        </p:spPr>
        <p:txBody>
          <a:bodyPr vert="horz" lIns="104278" tIns="52139" rIns="104278" bIns="52139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127" y="755652"/>
            <a:ext cx="7128933" cy="4030132"/>
          </a:xfrm>
          <a:prstGeom prst="rect">
            <a:avLst/>
          </a:prstGeom>
        </p:spPr>
        <p:txBody>
          <a:bodyPr vert="horz" lIns="104278" tIns="52139" rIns="104278" bIns="52139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781610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t"/>
          <a:lstStyle>
            <a:lvl1pPr algn="r">
              <a:defRPr sz="13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88523B-E035-4CAE-A96A-58211FC229D1}" type="datetimeFigureOut">
              <a:rPr lang="en-US" smtClean="0"/>
              <a:t>6/28/2022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2406" y="6781610"/>
            <a:ext cx="5346700" cy="402314"/>
          </a:xfrm>
          <a:prstGeom prst="rect">
            <a:avLst/>
          </a:prstGeom>
        </p:spPr>
        <p:txBody>
          <a:bodyPr vert="horz" lIns="104278" tIns="52139" rIns="104278" bIns="52139" rtlCol="0" anchor="t"/>
          <a:lstStyle>
            <a:lvl1pPr algn="l">
              <a:defRPr sz="13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406" y="6437019"/>
            <a:ext cx="2495127" cy="335844"/>
          </a:xfrm>
          <a:prstGeom prst="rect">
            <a:avLst/>
          </a:prstGeom>
        </p:spPr>
        <p:txBody>
          <a:bodyPr vert="horz" lIns="104278" tIns="52139" rIns="104278" bIns="10428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291979" algn="l" defTabSz="104278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29947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7060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64173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77007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241981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554815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867650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232623" indent="-291979" algn="l" defTabSz="104278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55800" y="1409701"/>
            <a:ext cx="5597686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op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het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VWO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3100" y="3098800"/>
            <a:ext cx="304557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>
                <a:solidFill>
                  <a:srgbClr val="EAEAEA"/>
                </a:solidFill>
                <a:latin typeface="Tahoma"/>
                <a:cs typeface="Tahoma"/>
              </a:rPr>
              <a:t>A,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EAEAEA"/>
                </a:solidFill>
                <a:latin typeface="Tahoma"/>
                <a:cs typeface="Tahoma"/>
              </a:rPr>
              <a:t>B,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EAEAEA"/>
                </a:solidFill>
                <a:latin typeface="Tahoma"/>
                <a:cs typeface="Tahoma"/>
              </a:rPr>
              <a:t>C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EAEAEA"/>
                </a:solidFill>
                <a:latin typeface="Tahoma"/>
                <a:cs typeface="Tahoma"/>
              </a:rPr>
              <a:t>en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EAEAEA"/>
                </a:solidFill>
                <a:latin typeface="Tahoma"/>
                <a:cs typeface="Tahoma"/>
              </a:rPr>
              <a:t>D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27902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00444" y="1070864"/>
            <a:ext cx="4408707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Hoe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ga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je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kiezen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?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4132" y="1952402"/>
            <a:ext cx="10225136" cy="44242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profielkeuze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is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leidend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, in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principe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“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krijg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”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daar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bepaalde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bij</a:t>
            </a:r>
            <a:endParaRPr lang="en-CA" sz="20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kunt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bij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E&amp;M en N&amp;G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B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kiezen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indien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advies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positief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is.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Als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twijfelt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tussen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N&amp;G en N&amp;T is het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wel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of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hebben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van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D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belangrijk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keuze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-argument.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endParaRPr lang="en-CA" sz="20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Afwegingen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zijn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Wat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wil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gaan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studeren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wordt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daar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bepaalde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soort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vereist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Hoe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goed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ben je in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? 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Hoe is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inzet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concentratie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/discipline?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Wat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is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motivatie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hoeveel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tijd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wil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investeren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Vind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leuk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hou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je van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pittige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puzzels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endParaRPr lang="en-CA" sz="20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Belangrijk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Let op de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exameneis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bij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Ne, En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Wi mag je maar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maximaal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één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5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hebben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!!!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Je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kunt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principe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“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proberen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” en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vervolgens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overstappen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als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het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000" dirty="0" err="1">
                <a:solidFill>
                  <a:srgbClr val="FFFFFF"/>
                </a:solidFill>
                <a:latin typeface="Tahoma"/>
                <a:cs typeface="Tahoma"/>
              </a:rPr>
              <a:t>lukt</a:t>
            </a:r>
            <a:r>
              <a:rPr lang="en-CA" sz="20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9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882204" y="358527"/>
            <a:ext cx="6935488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De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Grafische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Rekenmachine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4172" y="1657449"/>
            <a:ext cx="5461620" cy="589905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400" dirty="0" err="1">
                <a:solidFill>
                  <a:srgbClr val="FFFFFF"/>
                </a:solidFill>
                <a:latin typeface="Tahoma"/>
                <a:cs typeface="Tahoma"/>
              </a:rPr>
              <a:t>Wij</a:t>
            </a:r>
            <a:r>
              <a:rPr lang="en-CA"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rgbClr val="FFFFFF"/>
                </a:solidFill>
                <a:latin typeface="Tahoma"/>
                <a:cs typeface="Tahoma"/>
              </a:rPr>
              <a:t>adviseren</a:t>
            </a:r>
            <a:r>
              <a:rPr lang="en-CA" sz="2400" dirty="0">
                <a:solidFill>
                  <a:srgbClr val="FFFFFF"/>
                </a:solidFill>
                <a:latin typeface="Tahoma"/>
                <a:cs typeface="Tahoma"/>
              </a:rPr>
              <a:t> de </a:t>
            </a:r>
          </a:p>
          <a:p>
            <a:pPr lvl="1">
              <a:lnSpc>
                <a:spcPts val="2300"/>
              </a:lnSpc>
            </a:pPr>
            <a:r>
              <a:rPr lang="en-US" sz="2400" b="1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Casio fx-CG50 </a:t>
            </a:r>
            <a:b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nl-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Wij geven de voorkeur aan deze, vanwege het feit dat deze een veel beter (kleuren)scherm heeft en prettiger in gebruik is dan een TI. 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2300"/>
              </a:lnSpc>
            </a:pPr>
            <a:endParaRPr lang="en-CA" sz="2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nl-NL" sz="2400" dirty="0">
                <a:solidFill>
                  <a:srgbClr val="FFFFFF"/>
                </a:solidFill>
                <a:latin typeface="Tahoma"/>
                <a:cs typeface="Tahoma"/>
              </a:rPr>
              <a:t>Let erop dat de GR </a:t>
            </a:r>
            <a:r>
              <a:rPr lang="nl-NL" sz="2400" u="sng" dirty="0">
                <a:solidFill>
                  <a:srgbClr val="FFFFFF"/>
                </a:solidFill>
                <a:latin typeface="Tahoma"/>
                <a:cs typeface="Tahoma"/>
              </a:rPr>
              <a:t>voorzien MOET zijn van een zgn. </a:t>
            </a:r>
            <a:r>
              <a:rPr lang="nl-NL" sz="2400" u="sng" dirty="0" err="1">
                <a:solidFill>
                  <a:srgbClr val="FFFFFF"/>
                </a:solidFill>
                <a:latin typeface="Tahoma"/>
                <a:cs typeface="Tahoma"/>
              </a:rPr>
              <a:t>nederlandse</a:t>
            </a:r>
            <a:r>
              <a:rPr lang="nl-NL" sz="2400" u="sng" dirty="0">
                <a:solidFill>
                  <a:srgbClr val="FFFFFF"/>
                </a:solidFill>
                <a:latin typeface="Tahoma"/>
                <a:cs typeface="Tahoma"/>
              </a:rPr>
              <a:t> examenstand</a:t>
            </a:r>
            <a:r>
              <a:rPr lang="nl-NL" sz="2400" dirty="0">
                <a:solidFill>
                  <a:srgbClr val="FFFFFF"/>
                </a:solidFill>
                <a:latin typeface="Tahoma"/>
                <a:cs typeface="Tahoma"/>
              </a:rPr>
              <a:t>. Meer over de toegestane hulpmiddelen bij het examen vind je op www.examenblad.nl. </a:t>
            </a:r>
            <a:endParaRPr lang="en-CA" sz="2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endParaRPr lang="nl-NL" sz="24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nl-NL" sz="2400" dirty="0">
                <a:solidFill>
                  <a:srgbClr val="FFFFFF"/>
                </a:solidFill>
                <a:latin typeface="Tahoma"/>
                <a:cs typeface="Tahoma"/>
              </a:rPr>
              <a:t>Neem je een GR van een ander merk: de docent heeft in de les geen ruimte om hierbij ondersteuning te bieden!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endParaRPr lang="nl-NL" sz="24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2300"/>
              </a:lnSpc>
            </a:pPr>
            <a:endParaRPr lang="en-CA" sz="24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fbeeldingsresultaat voor casio fx-cg50">
            <a:extLst>
              <a:ext uri="{FF2B5EF4-FFF2-40B4-BE49-F238E27FC236}">
                <a16:creationId xmlns:a16="http://schemas.microsoft.com/office/drawing/2014/main" id="{CD2010AE-1CC5-488C-96C6-511B7D4B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2338090"/>
            <a:ext cx="40195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8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957638" y="1079499"/>
            <a:ext cx="2337178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Conclusie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3099" y="2770138"/>
            <a:ext cx="3949799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 err="1">
                <a:solidFill>
                  <a:srgbClr val="92D050"/>
                </a:solidFill>
                <a:latin typeface="Tahoma"/>
                <a:cs typeface="Tahoma"/>
              </a:rPr>
              <a:t>Wiskunde</a:t>
            </a:r>
            <a:r>
              <a:rPr lang="en-CA" sz="3600" dirty="0">
                <a:solidFill>
                  <a:srgbClr val="92D050"/>
                </a:solidFill>
                <a:latin typeface="Tahoma"/>
                <a:cs typeface="Tahoma"/>
              </a:rPr>
              <a:t> A/B/C/D: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30476" y="3778250"/>
            <a:ext cx="4623766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1240">
              <a:lnSpc>
                <a:spcPts val="3299"/>
              </a:lnSpc>
            </a:pPr>
            <a:r>
              <a:rPr lang="en-CA" sz="2900" dirty="0" err="1">
                <a:latin typeface="Tahoma"/>
                <a:cs typeface="Tahoma"/>
              </a:rPr>
              <a:t>Zet</a:t>
            </a:r>
            <a:r>
              <a:rPr lang="en-CA" sz="2900" dirty="0">
                <a:latin typeface="Tahoma"/>
                <a:cs typeface="Tahoma"/>
              </a:rPr>
              <a:t> </a:t>
            </a:r>
            <a:r>
              <a:rPr lang="en-CA" sz="2900" dirty="0" err="1">
                <a:latin typeface="Tahoma"/>
                <a:cs typeface="Tahoma"/>
              </a:rPr>
              <a:t>alles</a:t>
            </a:r>
            <a:r>
              <a:rPr lang="en-CA" sz="2900" dirty="0">
                <a:latin typeface="Tahoma"/>
                <a:cs typeface="Tahoma"/>
              </a:rPr>
              <a:t> </a:t>
            </a:r>
            <a:r>
              <a:rPr lang="en-CA" sz="2900" dirty="0" err="1">
                <a:latin typeface="Tahoma"/>
                <a:cs typeface="Tahoma"/>
              </a:rPr>
              <a:t>goed</a:t>
            </a:r>
            <a:r>
              <a:rPr lang="en-CA" sz="2900" dirty="0">
                <a:latin typeface="Tahoma"/>
                <a:cs typeface="Tahoma"/>
              </a:rPr>
              <a:t> op </a:t>
            </a:r>
            <a:r>
              <a:rPr lang="en-CA" sz="2900" dirty="0" err="1">
                <a:latin typeface="Tahoma"/>
                <a:cs typeface="Tahoma"/>
              </a:rPr>
              <a:t>een</a:t>
            </a:r>
            <a:r>
              <a:rPr lang="en-CA" sz="2900" dirty="0">
                <a:latin typeface="Tahoma"/>
                <a:cs typeface="Tahoma"/>
              </a:rPr>
              <a:t> </a:t>
            </a:r>
            <a:r>
              <a:rPr lang="en-CA" sz="2900" dirty="0" err="1">
                <a:latin typeface="Tahoma"/>
                <a:cs typeface="Tahoma"/>
              </a:rPr>
              <a:t>rijtje</a:t>
            </a:r>
            <a:r>
              <a:rPr lang="en-CA" sz="2900" dirty="0">
                <a:latin typeface="Tahoma"/>
                <a:cs typeface="Tahoma"/>
              </a:rPr>
              <a:t> </a:t>
            </a:r>
          </a:p>
          <a:p>
            <a:pPr indent="111240">
              <a:lnSpc>
                <a:spcPts val="3299"/>
              </a:lnSpc>
            </a:pPr>
            <a:r>
              <a:rPr lang="en-CA" sz="2900" dirty="0">
                <a:latin typeface="Tahoma"/>
                <a:cs typeface="Tahoma"/>
              </a:rPr>
              <a:t>	en </a:t>
            </a:r>
            <a:r>
              <a:rPr lang="en-CA" sz="2900" dirty="0" err="1">
                <a:latin typeface="Tahoma"/>
                <a:cs typeface="Tahoma"/>
              </a:rPr>
              <a:t>kies</a:t>
            </a:r>
            <a:r>
              <a:rPr lang="en-CA" sz="2900" dirty="0">
                <a:latin typeface="Tahoma"/>
                <a:cs typeface="Tahoma"/>
              </a:rPr>
              <a:t> </a:t>
            </a:r>
            <a:r>
              <a:rPr lang="en-CA" sz="2900" dirty="0" err="1">
                <a:latin typeface="Tahoma"/>
                <a:cs typeface="Tahoma"/>
              </a:rPr>
              <a:t>zorgvuldig</a:t>
            </a:r>
            <a:r>
              <a:rPr lang="en-CA" sz="2900" dirty="0">
                <a:latin typeface="Tahoma"/>
                <a:cs typeface="Tahoma"/>
              </a:rPr>
              <a:t>!</a:t>
            </a:r>
          </a:p>
          <a:p>
            <a:pPr>
              <a:lnSpc>
                <a:spcPts val="3299"/>
              </a:lnSpc>
            </a:pPr>
            <a:endParaRPr lang="en-CA" sz="2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728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0956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Kansen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A en C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1834034"/>
            <a:ext cx="517525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4371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8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0956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Tellen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A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5" y="1835522"/>
            <a:ext cx="7622851" cy="56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1613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1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5701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Formules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A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</a:p>
          <a:p>
            <a:pPr>
              <a:lnSpc>
                <a:spcPts val="5060"/>
              </a:lnSpc>
            </a:pPr>
            <a:endParaRPr lang="en-CA" sz="44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1860220"/>
            <a:ext cx="7411988" cy="560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9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172890" y="353926"/>
            <a:ext cx="143943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Perspectief</a:t>
            </a:r>
            <a:r>
              <a:rPr lang="en-CA" sz="2100" dirty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26420" y="321866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324" y="1113954"/>
            <a:ext cx="6605592" cy="62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117892" y="465882"/>
            <a:ext cx="225722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Logisch</a:t>
            </a:r>
            <a:r>
              <a:rPr lang="en-CA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redeneren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77166" y="75854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366" y="894342"/>
            <a:ext cx="6373792" cy="62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3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5701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Algebra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B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4" y="2065872"/>
            <a:ext cx="8831213" cy="5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1818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9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5701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Algebra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B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0" y="1976518"/>
            <a:ext cx="6236219" cy="54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1613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943100" y="1438658"/>
            <a:ext cx="563500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in elk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profiel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43100" y="2482106"/>
            <a:ext cx="5795304" cy="32701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Er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zijn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verschillende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soorten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, </a:t>
            </a:r>
          </a:p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gericht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 op de </a:t>
            </a:r>
            <a:r>
              <a:rPr lang="en-CA" sz="4400" dirty="0" err="1">
                <a:solidFill>
                  <a:srgbClr val="EAEAEA"/>
                </a:solidFill>
                <a:latin typeface="Tahoma"/>
                <a:cs typeface="Tahoma"/>
              </a:rPr>
              <a:t>profielen</a:t>
            </a:r>
            <a:r>
              <a:rPr lang="en-CA" sz="4400" dirty="0">
                <a:solidFill>
                  <a:srgbClr val="EAEAEA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EAEAEA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13038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7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658980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Voortgezette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meetkunde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endParaRPr lang="en-CA" sz="2100" dirty="0">
              <a:solidFill>
                <a:srgbClr val="000000"/>
              </a:solidFill>
              <a:latin typeface="Times New Roman"/>
            </a:endParaRPr>
          </a:p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B/D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27556" t="16926" r="26966" b="37715"/>
          <a:stretch/>
        </p:blipFill>
        <p:spPr>
          <a:xfrm>
            <a:off x="1285085" y="1978050"/>
            <a:ext cx="820141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383071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Meetkunde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D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2392512"/>
            <a:ext cx="100298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105843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2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1150956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Vectoren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D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4" y="2122066"/>
            <a:ext cx="96869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1613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7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234132" y="753914"/>
            <a:ext cx="2235868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7716">
              <a:lnSpc>
                <a:spcPts val="2399"/>
              </a:lnSpc>
              <a:tabLst>
                <a:tab pos="342867" algn="l"/>
              </a:tabLst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Ruimtemeetkunde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br>
              <a:rPr lang="en-CA" sz="2100" dirty="0">
                <a:solidFill>
                  <a:srgbClr val="000000"/>
                </a:solidFill>
                <a:latin typeface="Times New Roman"/>
              </a:rPr>
            </a:b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	D</a:t>
            </a:r>
          </a:p>
          <a:p>
            <a:pPr>
              <a:lnSpc>
                <a:spcPts val="2395"/>
              </a:lnSpc>
            </a:pP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59101" y="1079500"/>
            <a:ext cx="485338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Voorbeeld</a:t>
            </a:r>
            <a:r>
              <a:rPr lang="en-CA" sz="44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Opgaven</a:t>
            </a:r>
            <a:endParaRPr lang="en-CA" sz="4400" dirty="0">
              <a:solidFill>
                <a:srgbClr val="FF9932"/>
              </a:solidFill>
              <a:latin typeface="Tahoma"/>
              <a:cs typeface="Tahoma"/>
            </a:endParaRPr>
          </a:p>
          <a:p>
            <a:pPr>
              <a:lnSpc>
                <a:spcPts val="5060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2266082"/>
            <a:ext cx="101822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3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43100" y="1079500"/>
            <a:ext cx="1243930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VWO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30400" y="2374900"/>
            <a:ext cx="776110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>
                <a:solidFill>
                  <a:srgbClr val="FFFFFF"/>
                </a:solidFill>
                <a:latin typeface="Tahoma"/>
                <a:cs typeface="Tahoma"/>
              </a:rPr>
              <a:t>profiel</a:t>
            </a:r>
          </a:p>
          <a:p>
            <a:pPr>
              <a:lnSpc>
                <a:spcPts val="2529"/>
              </a:lnSpc>
            </a:pPr>
            <a:endParaRPr lang="en-CA" sz="220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13101" y="2374900"/>
            <a:ext cx="1909754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Soort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0" y="2374900"/>
            <a:ext cx="2500188" cy="3206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Omvang</a:t>
            </a: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0400" y="3200400"/>
            <a:ext cx="59792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>
                <a:solidFill>
                  <a:srgbClr val="FF9932"/>
                </a:solidFill>
                <a:latin typeface="Arial"/>
                <a:cs typeface="Arial"/>
              </a:rPr>
              <a:t>C&amp;M</a:t>
            </a:r>
          </a:p>
          <a:p>
            <a:pPr>
              <a:lnSpc>
                <a:spcPts val="2300"/>
              </a:lnSpc>
            </a:pPr>
            <a:endParaRPr lang="en-CA" sz="2100">
              <a:solidFill>
                <a:srgbClr val="FF9932"/>
              </a:solidFill>
              <a:latin typeface="Arial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13100" y="3200400"/>
            <a:ext cx="2709664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C (of A)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30400" y="4025901"/>
            <a:ext cx="58349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>
                <a:solidFill>
                  <a:srgbClr val="FF9932"/>
                </a:solidFill>
                <a:latin typeface="Arial"/>
                <a:cs typeface="Arial"/>
              </a:rPr>
              <a:t>E&amp;M</a:t>
            </a:r>
          </a:p>
          <a:p>
            <a:pPr>
              <a:lnSpc>
                <a:spcPts val="2300"/>
              </a:lnSpc>
            </a:pPr>
            <a:endParaRPr lang="en-CA" sz="2100">
              <a:solidFill>
                <a:srgbClr val="FF9932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0400" y="4851400"/>
            <a:ext cx="58349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>
                <a:solidFill>
                  <a:srgbClr val="FF9932"/>
                </a:solidFill>
                <a:latin typeface="Arial"/>
                <a:cs typeface="Arial"/>
              </a:rPr>
              <a:t>N&amp;G</a:t>
            </a:r>
          </a:p>
          <a:p>
            <a:pPr>
              <a:lnSpc>
                <a:spcPts val="23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87030" y="3954463"/>
            <a:ext cx="2162451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A (of B)</a:t>
            </a:r>
            <a:endParaRPr lang="en-CA" sz="21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30400" y="5664200"/>
            <a:ext cx="53860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9932"/>
                </a:solidFill>
                <a:latin typeface="Arial"/>
                <a:cs typeface="Arial"/>
              </a:rPr>
              <a:t>N&amp;T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9932"/>
              </a:solidFill>
              <a:latin typeface="Arial"/>
              <a:cs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13100" y="5676900"/>
            <a:ext cx="1942840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B + D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3187030" y="4775201"/>
            <a:ext cx="2162451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A (of B)</a:t>
            </a:r>
            <a:endParaRPr lang="en-CA" sz="2100" dirty="0">
              <a:solidFill>
                <a:srgbClr val="000000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13"/>
          <p:cNvSpPr txBox="1"/>
          <p:nvPr/>
        </p:nvSpPr>
        <p:spPr>
          <a:xfrm>
            <a:off x="7239000" y="3435996"/>
            <a:ext cx="2314128" cy="2359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maakt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uit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welk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profiel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A = 3u pw</a:t>
            </a:r>
          </a:p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B = 4u pw</a:t>
            </a:r>
          </a:p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C = 3u pw</a:t>
            </a:r>
          </a:p>
          <a:p>
            <a:pPr>
              <a:lnSpc>
                <a:spcPts val="2300"/>
              </a:lnSpc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D = 2,5u pw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30400" y="1079500"/>
            <a:ext cx="306333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Examinering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1930400" y="2390172"/>
            <a:ext cx="8240836" cy="384720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A, B en C:</a:t>
            </a:r>
          </a:p>
          <a:p>
            <a:pPr>
              <a:lnSpc>
                <a:spcPts val="2529"/>
              </a:lnSpc>
            </a:pPr>
            <a:r>
              <a:rPr lang="en-CA" sz="2200" dirty="0" err="1">
                <a:latin typeface="Tahoma"/>
                <a:cs typeface="Tahoma"/>
              </a:rPr>
              <a:t>worden</a:t>
            </a:r>
            <a:r>
              <a:rPr lang="en-CA" sz="2200" dirty="0">
                <a:latin typeface="Tahoma"/>
                <a:cs typeface="Tahoma"/>
              </a:rPr>
              <a:t> </a:t>
            </a:r>
            <a:r>
              <a:rPr lang="en-CA" sz="2200" dirty="0" err="1">
                <a:latin typeface="Tahoma"/>
                <a:cs typeface="Tahoma"/>
              </a:rPr>
              <a:t>afgesloten</a:t>
            </a:r>
            <a:r>
              <a:rPr lang="en-CA" sz="2200" dirty="0">
                <a:latin typeface="Tahoma"/>
                <a:cs typeface="Tahoma"/>
              </a:rPr>
              <a:t> met </a:t>
            </a:r>
            <a:r>
              <a:rPr lang="en-CA" sz="2200" dirty="0" err="1">
                <a:latin typeface="Tahoma"/>
                <a:cs typeface="Tahoma"/>
              </a:rPr>
              <a:t>een</a:t>
            </a:r>
            <a:r>
              <a:rPr lang="en-CA" sz="2200" dirty="0">
                <a:latin typeface="Tahoma"/>
                <a:cs typeface="Tahoma"/>
              </a:rPr>
              <a:t>:</a:t>
            </a:r>
          </a:p>
          <a:p>
            <a:pPr marL="800056" lvl="1" indent="-342900">
              <a:lnSpc>
                <a:spcPts val="2529"/>
              </a:lnSpc>
              <a:buFont typeface="Arial" pitchFamily="34" charset="0"/>
              <a:buChar char="•"/>
            </a:pPr>
            <a:r>
              <a:rPr lang="en-CA" sz="2200" dirty="0" err="1">
                <a:latin typeface="Tahoma"/>
                <a:cs typeface="Tahoma"/>
              </a:rPr>
              <a:t>Schoolexamen</a:t>
            </a:r>
            <a:r>
              <a:rPr lang="en-CA" sz="2200" dirty="0">
                <a:latin typeface="Tahoma"/>
                <a:cs typeface="Tahoma"/>
              </a:rPr>
              <a:t>, </a:t>
            </a:r>
            <a:r>
              <a:rPr lang="en-CA" sz="2200" dirty="0" err="1">
                <a:latin typeface="Tahoma"/>
                <a:cs typeface="Tahoma"/>
              </a:rPr>
              <a:t>én</a:t>
            </a:r>
            <a:r>
              <a:rPr lang="en-CA" sz="2200" dirty="0">
                <a:latin typeface="Tahoma"/>
                <a:cs typeface="Tahoma"/>
              </a:rPr>
              <a:t> </a:t>
            </a:r>
            <a:r>
              <a:rPr lang="en-CA" sz="2200" dirty="0" err="1">
                <a:latin typeface="Tahoma"/>
                <a:cs typeface="Tahoma"/>
              </a:rPr>
              <a:t>een</a:t>
            </a:r>
            <a:endParaRPr lang="en-CA" sz="2200" dirty="0">
              <a:latin typeface="Tahoma"/>
              <a:cs typeface="Tahoma"/>
            </a:endParaRPr>
          </a:p>
          <a:p>
            <a:pPr marL="800056" lvl="1" indent="-342900">
              <a:lnSpc>
                <a:spcPts val="2529"/>
              </a:lnSpc>
              <a:buFont typeface="Arial" pitchFamily="34" charset="0"/>
              <a:buChar char="•"/>
            </a:pPr>
            <a:r>
              <a:rPr lang="en-CA" sz="2200" dirty="0" err="1">
                <a:latin typeface="Tahoma"/>
                <a:cs typeface="Tahoma"/>
              </a:rPr>
              <a:t>Centraal</a:t>
            </a:r>
            <a:r>
              <a:rPr lang="en-CA" sz="2200" dirty="0">
                <a:latin typeface="Tahoma"/>
                <a:cs typeface="Tahoma"/>
              </a:rPr>
              <a:t> </a:t>
            </a:r>
            <a:r>
              <a:rPr lang="en-CA" sz="2200" dirty="0" err="1">
                <a:latin typeface="Tahoma"/>
                <a:cs typeface="Tahoma"/>
              </a:rPr>
              <a:t>Schriftelijk</a:t>
            </a:r>
            <a:r>
              <a:rPr lang="en-CA" sz="2200" dirty="0">
                <a:latin typeface="Tahoma"/>
                <a:cs typeface="Tahoma"/>
              </a:rPr>
              <a:t> </a:t>
            </a:r>
            <a:r>
              <a:rPr lang="en-CA" sz="2200" dirty="0" err="1">
                <a:latin typeface="Tahoma"/>
                <a:cs typeface="Tahoma"/>
              </a:rPr>
              <a:t>Eindexamen</a:t>
            </a:r>
            <a:endParaRPr lang="en-CA" sz="2200" dirty="0">
              <a:latin typeface="Tahoma"/>
              <a:cs typeface="Tahoma"/>
            </a:endParaRPr>
          </a:p>
          <a:p>
            <a:pPr marL="342900" indent="-342900">
              <a:lnSpc>
                <a:spcPts val="2529"/>
              </a:lnSpc>
              <a:buFont typeface="Arial" pitchFamily="34" charset="0"/>
              <a:buChar char="•"/>
            </a:pPr>
            <a:endParaRPr lang="en-CA" sz="2200" dirty="0"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D:</a:t>
            </a:r>
          </a:p>
          <a:p>
            <a:pPr>
              <a:lnSpc>
                <a:spcPts val="2529"/>
              </a:lnSpc>
            </a:pPr>
            <a:r>
              <a:rPr lang="en-CA" sz="2200" dirty="0" err="1">
                <a:latin typeface="Tahoma"/>
                <a:cs typeface="Tahoma"/>
              </a:rPr>
              <a:t>wordt</a:t>
            </a:r>
            <a:r>
              <a:rPr lang="en-CA" sz="2200" dirty="0">
                <a:latin typeface="Tahoma"/>
                <a:cs typeface="Tahoma"/>
              </a:rPr>
              <a:t> </a:t>
            </a:r>
            <a:r>
              <a:rPr lang="en-CA" sz="2200" dirty="0" err="1">
                <a:latin typeface="Tahoma"/>
                <a:cs typeface="Tahoma"/>
              </a:rPr>
              <a:t>afgesloten</a:t>
            </a:r>
            <a:r>
              <a:rPr lang="en-CA" sz="2200" dirty="0">
                <a:latin typeface="Tahoma"/>
                <a:cs typeface="Tahoma"/>
              </a:rPr>
              <a:t> met </a:t>
            </a:r>
            <a:r>
              <a:rPr lang="en-CA" sz="2200" dirty="0" err="1">
                <a:latin typeface="Tahoma"/>
                <a:cs typeface="Tahoma"/>
              </a:rPr>
              <a:t>een</a:t>
            </a:r>
            <a:r>
              <a:rPr lang="en-CA" sz="2200" dirty="0">
                <a:latin typeface="Tahoma"/>
                <a:cs typeface="Tahoma"/>
              </a:rPr>
              <a:t>:</a:t>
            </a:r>
          </a:p>
          <a:p>
            <a:pPr marL="800056" lvl="1" indent="-342900">
              <a:lnSpc>
                <a:spcPts val="2529"/>
              </a:lnSpc>
              <a:buFont typeface="Arial" pitchFamily="34" charset="0"/>
              <a:buChar char="•"/>
            </a:pPr>
            <a:r>
              <a:rPr lang="en-CA" sz="2200" dirty="0" err="1">
                <a:latin typeface="Tahoma"/>
                <a:cs typeface="Tahoma"/>
              </a:rPr>
              <a:t>Schoolexamen</a:t>
            </a:r>
            <a:endParaRPr lang="en-CA" sz="2200" dirty="0"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Consequentie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:</a:t>
            </a:r>
            <a:endParaRPr lang="en-CA" sz="2200" dirty="0">
              <a:solidFill>
                <a:srgbClr val="65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2529"/>
              </a:lnSpc>
              <a:buFont typeface="Arial" pitchFamily="34" charset="0"/>
              <a:buChar char="•"/>
            </a:pPr>
            <a:r>
              <a:rPr lang="nl-N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Voor Wiskunde D staat je cijfer al vast; je hebt nauwelijks kans op verbetering!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2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43100" y="1079500"/>
            <a:ext cx="7076008" cy="26161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A/C</a:t>
            </a:r>
          </a:p>
          <a:p>
            <a:pPr marL="342900" indent="-342900">
              <a:lnSpc>
                <a:spcPts val="5060"/>
              </a:lnSpc>
              <a:buFont typeface="Wingdings" panose="05000000000000000000" pitchFamily="2" charset="2"/>
              <a:buChar char="Ø"/>
            </a:pP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Wiskunde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is </a:t>
            </a:r>
            <a:r>
              <a:rPr lang="en-CA" sz="2800" b="1" u="sng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geen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lichte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variant van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wiskunde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A!!</a:t>
            </a:r>
          </a:p>
          <a:p>
            <a:pPr marL="342900" indent="-342900">
              <a:lnSpc>
                <a:spcPts val="5060"/>
              </a:lnSpc>
              <a:buFont typeface="Wingdings" panose="05000000000000000000" pitchFamily="2" charset="2"/>
              <a:buChar char="Ø"/>
            </a:pP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Wiskunde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en C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zijn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twee op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zichzelf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staande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vakken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(met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klein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20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beetje</a:t>
            </a:r>
            <a:r>
              <a:rPr lang="en-CA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overlap).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90832" y="3270932"/>
            <a:ext cx="2714910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Waarom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C?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12691" y="3944804"/>
            <a:ext cx="2714910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Waarom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A?</a:t>
            </a: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90832" y="4498330"/>
            <a:ext cx="3590272" cy="20646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zit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C&amp;M.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Sluit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beter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aan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op C&amp;M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profiel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A.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dient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basis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culturele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sociale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studies.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Je bent nu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zo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heel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goed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94772" y="4547760"/>
            <a:ext cx="4195044" cy="20646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Sluit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beter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aan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op E&amp;M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profiel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dient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basis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economische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gezondheidsstudies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Je bent nu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zo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heel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goed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00444" y="1070864"/>
            <a:ext cx="3475310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A/C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6180" y="2372358"/>
            <a:ext cx="3236463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Onderwerpen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8788" y="2372359"/>
            <a:ext cx="323646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Onderwerpen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A</a:t>
            </a: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9960" y="3200399"/>
            <a:ext cx="4696740" cy="206466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Formules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functies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grafieken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vergelijkingen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Algebra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Statistiek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kansrekenen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ICT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Logisch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redeneren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logica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Vorm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ruimte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ruimtefiguren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perspectief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tekenen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20208" y="3200400"/>
            <a:ext cx="4573192" cy="2359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Formules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functies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grafieken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vergelijkingen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Algebra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Statistiek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kansrekenen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Statistiek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met ICT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Grote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databestanden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verwerken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Differentiëren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afgeleide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functies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Rijen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Onderzoek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doen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17908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5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43100" y="1079500"/>
            <a:ext cx="3513782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B/D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0893" y="1978050"/>
            <a:ext cx="2714910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Waarom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B?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33360" y="1937564"/>
            <a:ext cx="2714910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Waarom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D?</a:t>
            </a: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0893" y="2482106"/>
            <a:ext cx="3590272" cy="324447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Je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gaat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vervolgstudie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doen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waarin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nodig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is.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Dit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geldt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technische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gezondheidstudies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Met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B kun je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studierichtingen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kiezen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Je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hebt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dus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minder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aansluitingsproblemen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Je bent nu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goed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3360" y="2472468"/>
            <a:ext cx="4425908" cy="294952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is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perfecte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voorbereiding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op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exacte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vervolgstudies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is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verbredend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verdiepend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Het is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moeilijker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B,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m.n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omdat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flink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de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diepte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gaat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Daarom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moet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je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alleen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goed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zijn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in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, maar het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ook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echt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leuk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vak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2100" dirty="0" err="1">
                <a:solidFill>
                  <a:srgbClr val="FFFFFF"/>
                </a:solidFill>
                <a:latin typeface="Tahoma"/>
                <a:cs typeface="Tahoma"/>
              </a:rPr>
              <a:t>vinden</a:t>
            </a:r>
            <a:r>
              <a:rPr lang="en-CA" sz="2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ts val="2300"/>
              </a:lnSpc>
            </a:pPr>
            <a:endParaRPr lang="en-CA" sz="21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9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00444" y="1070864"/>
            <a:ext cx="3513782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B/D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6180" y="2074108"/>
            <a:ext cx="3236463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Onderwerpen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21076" y="2074108"/>
            <a:ext cx="323646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Onderwerpen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</a:t>
            </a: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D</a:t>
            </a: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2824" y="2610494"/>
            <a:ext cx="4696740" cy="17697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Basisanalyse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: 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met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algebra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Differentiëren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integreren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Goniometrie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krommen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Limieten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asymptoten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Voortgezette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meetkunde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: </a:t>
            </a:r>
            <a:r>
              <a:rPr lang="en-CA" sz="1600" dirty="0" err="1">
                <a:latin typeface="Tahoma"/>
                <a:cs typeface="Tahoma"/>
              </a:rPr>
              <a:t>hoeken</a:t>
            </a:r>
            <a:r>
              <a:rPr lang="en-CA" sz="1600" dirty="0">
                <a:latin typeface="Tahoma"/>
                <a:cs typeface="Tahoma"/>
              </a:rPr>
              <a:t>, </a:t>
            </a:r>
            <a:r>
              <a:rPr lang="en-CA" sz="1600" dirty="0" err="1">
                <a:latin typeface="Tahoma"/>
                <a:cs typeface="Tahoma"/>
              </a:rPr>
              <a:t>afstanden</a:t>
            </a:r>
            <a:r>
              <a:rPr lang="en-CA" sz="1600" dirty="0">
                <a:latin typeface="Tahoma"/>
                <a:cs typeface="Tahoma"/>
              </a:rPr>
              <a:t>, </a:t>
            </a:r>
            <a:r>
              <a:rPr lang="en-CA" sz="1600" dirty="0" err="1">
                <a:latin typeface="Tahoma"/>
                <a:cs typeface="Tahoma"/>
              </a:rPr>
              <a:t>vectoren</a:t>
            </a:r>
            <a:r>
              <a:rPr lang="en-CA" sz="1600" dirty="0">
                <a:latin typeface="Tahoma"/>
                <a:cs typeface="Tahoma"/>
              </a:rPr>
              <a:t>, </a:t>
            </a:r>
            <a:r>
              <a:rPr lang="en-CA" sz="1600" dirty="0" err="1">
                <a:latin typeface="Tahoma"/>
                <a:cs typeface="Tahoma"/>
              </a:rPr>
              <a:t>inproduct</a:t>
            </a:r>
            <a:endParaRPr lang="en-CA" sz="1600" dirty="0">
              <a:latin typeface="Tahoma"/>
              <a:cs typeface="Tahom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120208" y="2610494"/>
            <a:ext cx="4195044" cy="17697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Statistiek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kansrekening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Rijen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en matrices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Dynamische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modellen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Analytische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meetkunde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: 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in de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ruimte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Complexe</a:t>
            </a:r>
            <a:r>
              <a:rPr lang="en-CA" sz="1600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92D050"/>
                </a:solidFill>
                <a:latin typeface="Tahoma"/>
                <a:cs typeface="Tahoma"/>
              </a:rPr>
              <a:t>getallen</a:t>
            </a:r>
            <a:endParaRPr lang="en-CA" sz="1600" dirty="0">
              <a:solidFill>
                <a:srgbClr val="92D050"/>
              </a:solidFill>
              <a:latin typeface="Tahoma"/>
              <a:cs typeface="Tahoma"/>
            </a:endParaRPr>
          </a:p>
          <a:p>
            <a:pPr>
              <a:lnSpc>
                <a:spcPts val="2300"/>
              </a:lnSpc>
            </a:pP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575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9442" y="4587083"/>
            <a:ext cx="10320244" cy="26545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dirty="0" err="1">
                <a:solidFill>
                  <a:srgbClr val="92D050"/>
                </a:solidFill>
                <a:latin typeface="Tahoma"/>
                <a:cs typeface="Tahoma"/>
              </a:rPr>
              <a:t>Belangrijk</a:t>
            </a:r>
            <a:r>
              <a:rPr lang="en-CA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92D050"/>
                </a:solidFill>
                <a:latin typeface="Tahoma"/>
                <a:cs typeface="Tahoma"/>
              </a:rPr>
              <a:t>om</a:t>
            </a:r>
            <a:r>
              <a:rPr lang="en-CA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92D050"/>
                </a:solidFill>
                <a:latin typeface="Tahoma"/>
                <a:cs typeface="Tahoma"/>
              </a:rPr>
              <a:t>te</a:t>
            </a:r>
            <a:r>
              <a:rPr lang="en-CA" dirty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92D050"/>
                </a:solidFill>
                <a:latin typeface="Tahoma"/>
                <a:cs typeface="Tahoma"/>
              </a:rPr>
              <a:t>realiseren</a:t>
            </a:r>
            <a:r>
              <a:rPr lang="en-CA" dirty="0">
                <a:solidFill>
                  <a:srgbClr val="92D050"/>
                </a:solidFill>
                <a:latin typeface="Tahoma"/>
                <a:cs typeface="Tahoma"/>
              </a:rPr>
              <a:t>: </a:t>
            </a:r>
            <a:r>
              <a:rPr lang="en-CA" dirty="0" err="1">
                <a:solidFill>
                  <a:srgbClr val="FFC000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C000"/>
                </a:solidFill>
                <a:latin typeface="Tahoma"/>
                <a:cs typeface="Tahoma"/>
              </a:rPr>
              <a:t> B en </a:t>
            </a:r>
            <a:r>
              <a:rPr lang="en-CA" dirty="0" err="1">
                <a:solidFill>
                  <a:srgbClr val="FFC000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C000"/>
                </a:solidFill>
                <a:latin typeface="Tahoma"/>
                <a:cs typeface="Tahoma"/>
              </a:rPr>
              <a:t> D </a:t>
            </a:r>
            <a:r>
              <a:rPr lang="en-CA" dirty="0" err="1">
                <a:solidFill>
                  <a:srgbClr val="FFC000"/>
                </a:solidFill>
                <a:latin typeface="Tahoma"/>
                <a:cs typeface="Tahoma"/>
              </a:rPr>
              <a:t>zijn</a:t>
            </a:r>
            <a:r>
              <a:rPr lang="en-CA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C000"/>
                </a:solidFill>
                <a:latin typeface="Tahoma"/>
                <a:cs typeface="Tahoma"/>
              </a:rPr>
              <a:t>onvergelijkbaar</a:t>
            </a:r>
            <a:r>
              <a:rPr lang="en-CA" dirty="0">
                <a:solidFill>
                  <a:srgbClr val="FFC000"/>
                </a:solidFill>
                <a:latin typeface="Tahoma"/>
                <a:cs typeface="Tahoma"/>
              </a:rPr>
              <a:t>!!!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endParaRPr lang="en-CA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D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bestaat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uit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volstrekt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andere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onderwerpen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; het is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verbredend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verdiepend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B.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Bij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B mag je van begin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af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aan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nergens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het spoor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bijster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raken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;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telkens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wordt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voortgeborduurd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op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voorafgaande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kennis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.   </a:t>
            </a:r>
          </a:p>
          <a:p>
            <a:pPr marL="800056" lvl="1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Wiskunde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D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bestaat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uit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verschillende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onderwerpen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die op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zichzelf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staan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telkens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afgesloten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worden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onderdeel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niet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begrijpen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is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geen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ramp;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slecht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cijfer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dat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onderdeel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is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compenseren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met de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andere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Tahoma"/>
                <a:cs typeface="Tahoma"/>
              </a:rPr>
              <a:t>onderwerpen</a:t>
            </a:r>
            <a:r>
              <a:rPr lang="en-CA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26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1900444" y="1070864"/>
            <a:ext cx="6353086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0" dirty="0" err="1">
                <a:solidFill>
                  <a:srgbClr val="FF9932"/>
                </a:solidFill>
                <a:latin typeface="Tahoma"/>
                <a:cs typeface="Tahoma"/>
              </a:rPr>
              <a:t>Wiskunde</a:t>
            </a:r>
            <a:r>
              <a:rPr lang="en-CA" sz="4400" dirty="0">
                <a:solidFill>
                  <a:srgbClr val="FF9932"/>
                </a:solidFill>
                <a:latin typeface="Tahoma"/>
                <a:cs typeface="Tahoma"/>
              </a:rPr>
              <a:t> A/C versus B/D</a:t>
            </a: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66180" y="2372358"/>
            <a:ext cx="1740861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A/C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8788" y="2372359"/>
            <a:ext cx="1758495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9"/>
              </a:lnSpc>
            </a:pPr>
            <a:r>
              <a:rPr lang="en-CA" sz="2200" dirty="0" err="1">
                <a:solidFill>
                  <a:srgbClr val="65FF00"/>
                </a:solidFill>
                <a:latin typeface="Tahoma"/>
                <a:cs typeface="Tahoma"/>
              </a:rPr>
              <a:t>Wiskunde</a:t>
            </a:r>
            <a:r>
              <a:rPr lang="en-CA" sz="2200" dirty="0">
                <a:solidFill>
                  <a:srgbClr val="65FF00"/>
                </a:solidFill>
                <a:latin typeface="Tahoma"/>
                <a:cs typeface="Tahoma"/>
              </a:rPr>
              <a:t> B/D</a:t>
            </a:r>
          </a:p>
          <a:p>
            <a:pPr>
              <a:lnSpc>
                <a:spcPts val="2529"/>
              </a:lnSpc>
            </a:pPr>
            <a:endParaRPr lang="en-CA" sz="2200" dirty="0">
              <a:solidFill>
                <a:srgbClr val="65FF00"/>
              </a:solidFill>
              <a:latin typeface="Tahoma"/>
              <a:cs typeface="Tahom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9960" y="3200399"/>
            <a:ext cx="4696740" cy="2359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Minder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inzichtelijke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algebra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Toepassingsgericht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in context (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tekst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analytisch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lezen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Behoorlijk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wat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kansrekenen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statistiek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2300"/>
              </a:lnSpc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Nodig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Interesse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voor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economische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contexten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Gezond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verstand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ijver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3644" y="3200400"/>
            <a:ext cx="4195044" cy="23596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algebra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abstract,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regelmatig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zonder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context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stof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vraagt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veel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oefenen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zelfstudie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ts val="2300"/>
              </a:lnSpc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Nodig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Inzicht</a:t>
            </a:r>
            <a:r>
              <a:rPr lang="en-CA" sz="1600" dirty="0">
                <a:solidFill>
                  <a:srgbClr val="FFFFFF"/>
                </a:solidFill>
                <a:latin typeface="Tahoma"/>
                <a:cs typeface="Tahoma"/>
              </a:rPr>
              <a:t> en </a:t>
            </a: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rekenvaardigheden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1600" dirty="0" err="1">
                <a:solidFill>
                  <a:srgbClr val="FFFFFF"/>
                </a:solidFill>
                <a:latin typeface="Tahoma"/>
                <a:cs typeface="Tahoma"/>
              </a:rPr>
              <a:t>Doorzettingsvermogen</a:t>
            </a:r>
            <a:endParaRPr lang="en-CA" sz="16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-2250"/>
            <a:ext cx="2322364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16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591</TotalTime>
  <Words>980</Words>
  <Application>Microsoft Office PowerPoint</Application>
  <PresentationFormat>Aangepast</PresentationFormat>
  <Paragraphs>163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Palatino Linotype</vt:lpstr>
      <vt:lpstr>Tahoma</vt:lpstr>
      <vt:lpstr>Times New Roman</vt:lpstr>
      <vt:lpstr>Wingdings</vt:lpstr>
      <vt:lpstr>Elementair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A2E_Engine</dc:creator>
  <cp:lastModifiedBy>Annelies Book</cp:lastModifiedBy>
  <cp:revision>52</cp:revision>
  <dcterms:created xsi:type="dcterms:W3CDTF">2012-03-11T04:34:00Z</dcterms:created>
  <dcterms:modified xsi:type="dcterms:W3CDTF">2022-06-28T10:09:28Z</dcterms:modified>
</cp:coreProperties>
</file>