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9" r:id="rId3"/>
    <p:sldId id="258" r:id="rId4"/>
    <p:sldId id="298" r:id="rId5"/>
    <p:sldId id="281" r:id="rId6"/>
    <p:sldId id="282" r:id="rId7"/>
    <p:sldId id="284" r:id="rId8"/>
    <p:sldId id="285" r:id="rId9"/>
    <p:sldId id="286" r:id="rId10"/>
    <p:sldId id="287" r:id="rId11"/>
    <p:sldId id="288" r:id="rId12"/>
    <p:sldId id="278" r:id="rId13"/>
  </p:sldIdLst>
  <p:sldSz cx="10693400" cy="7556500"/>
  <p:notesSz cx="6858000" cy="9144000"/>
  <p:defaultTextStyle>
    <a:defPPr>
      <a:defRPr lang="en-US"/>
    </a:defPPr>
    <a:lvl1pPr marL="0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8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5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4" autoAdjust="0"/>
  </p:normalViewPr>
  <p:slideViewPr>
    <p:cSldViewPr>
      <p:cViewPr varScale="1">
        <p:scale>
          <a:sx n="98" d="100"/>
          <a:sy n="98" d="100"/>
        </p:scale>
        <p:origin x="1500" y="84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38680" y="3463706"/>
            <a:ext cx="534670" cy="1175222"/>
          </a:xfrm>
          <a:prstGeom prst="rect">
            <a:avLst/>
          </a:prstGeom>
          <a:noFill/>
        </p:spPr>
        <p:txBody>
          <a:bodyPr wrap="square" lIns="0" tIns="10428" rIns="0" bIns="10428" rtlCol="0" anchor="ctr" anchorCtr="0">
            <a:spAutoFit/>
          </a:bodyPr>
          <a:lstStyle/>
          <a:p>
            <a:r>
              <a:rPr lang="en-US" sz="7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939" y="1343378"/>
            <a:ext cx="8822055" cy="2371901"/>
          </a:xfrm>
        </p:spPr>
        <p:txBody>
          <a:bodyPr>
            <a:noAutofit/>
          </a:bodyPr>
          <a:lstStyle>
            <a:lvl1pPr>
              <a:defRPr sz="68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5127" y="3719291"/>
            <a:ext cx="7218045" cy="75565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521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5127" y="755652"/>
            <a:ext cx="6772487" cy="386221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893" y="671690"/>
            <a:ext cx="2495127" cy="5709356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6243" y="755651"/>
            <a:ext cx="5881370" cy="5037667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90253" y="4489493"/>
            <a:ext cx="534670" cy="11541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7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0" y="4702007"/>
            <a:ext cx="4366472" cy="806027"/>
          </a:xfrm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5213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73350" y="2099028"/>
            <a:ext cx="7057644" cy="2589361"/>
          </a:xfrm>
        </p:spPr>
        <p:txBody>
          <a:bodyPr/>
          <a:lstStyle>
            <a:lvl1pPr marL="0" algn="l" defTabSz="1042782" rtl="0" eaLnBrk="1" latinLnBrk="0" hangingPunct="1">
              <a:spcBef>
                <a:spcPct val="0"/>
              </a:spcBef>
              <a:buNone/>
              <a:defRPr lang="en-US" sz="62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571930" y="725424"/>
            <a:ext cx="3828237" cy="37782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881370" y="725425"/>
            <a:ext cx="3828237" cy="378174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8365" y="729399"/>
            <a:ext cx="3828237" cy="704923"/>
          </a:xfrm>
        </p:spPr>
        <p:txBody>
          <a:bodyPr anchor="ctr">
            <a:noAutofit/>
          </a:bodyPr>
          <a:lstStyle>
            <a:lvl1pPr marL="0" indent="0">
              <a:buNone/>
              <a:defRPr sz="2500" b="0"/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1930" y="1511300"/>
            <a:ext cx="3831802" cy="3022600"/>
          </a:xfrm>
        </p:spPr>
        <p:txBody>
          <a:bodyPr anchor="t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1370" y="729399"/>
            <a:ext cx="3828237" cy="704923"/>
          </a:xfrm>
        </p:spPr>
        <p:txBody>
          <a:bodyPr anchor="ctr">
            <a:noAutofit/>
          </a:bodyPr>
          <a:lstStyle>
            <a:lvl1pPr marL="0" indent="0">
              <a:buNone/>
              <a:defRPr sz="2500" b="0"/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370" y="1511300"/>
            <a:ext cx="3828237" cy="3022600"/>
          </a:xfrm>
        </p:spPr>
        <p:txBody>
          <a:bodyPr anchor="t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35682" y="573174"/>
            <a:ext cx="534670" cy="10464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90272" y="573174"/>
            <a:ext cx="534670" cy="10464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231876" y="1955333"/>
            <a:ext cx="534670" cy="14003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9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228" y="755651"/>
            <a:ext cx="5079365" cy="3778250"/>
          </a:xfrm>
        </p:spPr>
        <p:txBody>
          <a:bodyPr anchor="ctr"/>
          <a:lstStyle>
            <a:lvl1pPr>
              <a:defRPr sz="27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3375" y="755651"/>
            <a:ext cx="3029797" cy="377825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5787" y="675188"/>
            <a:ext cx="7841827" cy="280640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600"/>
            </a:lvl1pPr>
            <a:lvl2pPr marL="521391" indent="0">
              <a:buNone/>
              <a:defRPr sz="3200"/>
            </a:lvl2pPr>
            <a:lvl3pPr marL="1042782" indent="0">
              <a:buNone/>
              <a:defRPr sz="2700"/>
            </a:lvl3pPr>
            <a:lvl4pPr marL="1564173" indent="0">
              <a:buNone/>
              <a:defRPr sz="2300"/>
            </a:lvl4pPr>
            <a:lvl5pPr marL="2085564" indent="0">
              <a:buNone/>
              <a:defRPr sz="2300"/>
            </a:lvl5pPr>
            <a:lvl6pPr marL="2606954" indent="0">
              <a:buNone/>
              <a:defRPr sz="2300"/>
            </a:lvl6pPr>
            <a:lvl7pPr marL="3128345" indent="0">
              <a:buNone/>
              <a:defRPr sz="2300"/>
            </a:lvl7pPr>
            <a:lvl8pPr marL="3649736" indent="0">
              <a:buNone/>
              <a:defRPr sz="2300"/>
            </a:lvl8pPr>
            <a:lvl9pPr marL="4171127" indent="0">
              <a:buNone/>
              <a:defRPr sz="23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8020" y="3804746"/>
            <a:ext cx="5881370" cy="7942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48009" y="3670780"/>
            <a:ext cx="534670" cy="10464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0693400" cy="75565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605906" y="1144208"/>
            <a:ext cx="8467503" cy="6288254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133495" y="1133199"/>
            <a:ext cx="6102576" cy="523964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833386" y="128756"/>
            <a:ext cx="7577254" cy="523903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939" y="5373511"/>
            <a:ext cx="8822055" cy="1007533"/>
          </a:xfrm>
          <a:prstGeom prst="rect">
            <a:avLst/>
          </a:prstGeom>
        </p:spPr>
        <p:txBody>
          <a:bodyPr vert="horz" lIns="104278" tIns="52139" rIns="104278" bIns="52139" rtlCol="0" anchor="b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127" y="755652"/>
            <a:ext cx="7128933" cy="4030132"/>
          </a:xfrm>
          <a:prstGeom prst="rect">
            <a:avLst/>
          </a:prstGeom>
        </p:spPr>
        <p:txBody>
          <a:bodyPr vert="horz" lIns="104278" tIns="52139" rIns="104278" bIns="52139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18045" y="6781610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t"/>
          <a:lstStyle>
            <a:lvl1pPr algn="r">
              <a:defRPr sz="13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988523B-E035-4CAE-A96A-58211FC229D1}" type="datetimeFigureOut">
              <a:rPr lang="en-US" smtClean="0"/>
              <a:t>6/28/2022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2406" y="6781610"/>
            <a:ext cx="5346700" cy="402314"/>
          </a:xfrm>
          <a:prstGeom prst="rect">
            <a:avLst/>
          </a:prstGeom>
        </p:spPr>
        <p:txBody>
          <a:bodyPr vert="horz" lIns="104278" tIns="52139" rIns="104278" bIns="52139" rtlCol="0" anchor="t"/>
          <a:lstStyle>
            <a:lvl1pPr algn="l">
              <a:defRPr sz="13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2406" y="6437019"/>
            <a:ext cx="2495127" cy="335844"/>
          </a:xfrm>
          <a:prstGeom prst="rect">
            <a:avLst/>
          </a:prstGeom>
        </p:spPr>
        <p:txBody>
          <a:bodyPr vert="horz" lIns="104278" tIns="52139" rIns="104278" bIns="10428" rtlCol="0" anchor="b"/>
          <a:lstStyle>
            <a:lvl1pPr algn="l">
              <a:defRPr sz="18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C7DFF54-6BA4-4515-87CA-28703F844993}" type="slidenum">
              <a:rPr lang="en-CA" smtClean="0"/>
              <a:t>‹nr.›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42782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2835" indent="-291979" algn="l" defTabSz="1042782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29947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2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7060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564173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877007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241981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554815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867650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3232623" indent="-291979" algn="l" defTabSz="1042782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1955800" y="1409701"/>
            <a:ext cx="5603393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op</a:t>
            </a:r>
            <a:r>
              <a:rPr lang="en-CA" sz="44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de HAVO</a:t>
            </a: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943100" y="3098800"/>
            <a:ext cx="1633460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A en</a:t>
            </a:r>
            <a:r>
              <a:rPr lang="en-CA" sz="44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B</a:t>
            </a: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-27902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00444" y="1070864"/>
            <a:ext cx="4408707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Hoe </a:t>
            </a: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ga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je </a:t>
            </a: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kiezen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?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34132" y="1952402"/>
            <a:ext cx="10225136" cy="353943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profielkeuze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is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leidend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, in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principe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“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krijg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” 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daar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een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bepaalde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bij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endParaRPr lang="en-CA" sz="20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Afwegingen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zijn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Wat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wil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gaan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studeren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;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wordt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daar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een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bepaalde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soort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vereist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?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Hoe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goed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ben je in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? 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Hoe is 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inzet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concentratie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/discipline?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Wat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is 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motivatie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hoeveel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tijd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wil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investeren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?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Vind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leuk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hou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je van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pittige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puzzels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?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endParaRPr lang="en-CA" sz="20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Belangrijk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Let op de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exameneis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: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bij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Ne, En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Wi mag je maar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maximaal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één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5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hebben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!!!</a:t>
            </a:r>
          </a:p>
          <a:p>
            <a:pPr marL="800056" lvl="1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Je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kunt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in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principe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niet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“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proberen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” en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dan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vervolgens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overstappen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als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het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niet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000" dirty="0" err="1">
                <a:solidFill>
                  <a:srgbClr val="FFFFFF"/>
                </a:solidFill>
                <a:latin typeface="Tahoma"/>
                <a:cs typeface="Tahoma"/>
              </a:rPr>
              <a:t>lukt</a:t>
            </a:r>
            <a:r>
              <a:rPr lang="en-CA" sz="2000" dirty="0">
                <a:solidFill>
                  <a:srgbClr val="FFFFFF"/>
                </a:solidFill>
                <a:latin typeface="Tahoma"/>
                <a:cs typeface="Tahoma"/>
              </a:rPr>
              <a:t>.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69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882204" y="358527"/>
            <a:ext cx="6935488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De </a:t>
            </a: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Grafische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</a:t>
            </a: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Rekenmachine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94172" y="1657449"/>
            <a:ext cx="5461620" cy="589905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400" dirty="0" err="1">
                <a:solidFill>
                  <a:srgbClr val="FFFFFF"/>
                </a:solidFill>
                <a:latin typeface="Tahoma"/>
                <a:cs typeface="Tahoma"/>
              </a:rPr>
              <a:t>Wij</a:t>
            </a:r>
            <a:r>
              <a:rPr lang="en-CA" sz="24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400" dirty="0" err="1">
                <a:solidFill>
                  <a:srgbClr val="FFFFFF"/>
                </a:solidFill>
                <a:latin typeface="Tahoma"/>
                <a:cs typeface="Tahoma"/>
              </a:rPr>
              <a:t>adviseren</a:t>
            </a:r>
            <a:r>
              <a:rPr lang="en-CA" sz="2400" dirty="0">
                <a:solidFill>
                  <a:srgbClr val="FFFFFF"/>
                </a:solidFill>
                <a:latin typeface="Tahoma"/>
                <a:cs typeface="Tahoma"/>
              </a:rPr>
              <a:t> de </a:t>
            </a:r>
          </a:p>
          <a:p>
            <a:pPr lvl="1">
              <a:lnSpc>
                <a:spcPts val="2300"/>
              </a:lnSpc>
            </a:pPr>
            <a:r>
              <a:rPr lang="en-US" sz="2400" b="1" dirty="0">
                <a:solidFill>
                  <a:srgbClr val="92D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Casio fx-CG50 </a:t>
            </a:r>
            <a:b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nl-N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Wij geven de voorkeur aan deze, vanwege het feit dat deze een veel beter (kleuren)scherm heeft en prettiger in gebruik is dan een TI. 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2300"/>
              </a:lnSpc>
            </a:pPr>
            <a:endParaRPr lang="en-CA" sz="24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  <a:latin typeface="Tahoma"/>
                <a:cs typeface="Tahoma"/>
              </a:rPr>
              <a:t>Let erop dat de GR </a:t>
            </a:r>
            <a:r>
              <a:rPr lang="nl-NL" sz="2400" u="sng" dirty="0">
                <a:solidFill>
                  <a:srgbClr val="FFFFFF"/>
                </a:solidFill>
                <a:latin typeface="Tahoma"/>
                <a:cs typeface="Tahoma"/>
              </a:rPr>
              <a:t>voorzien MOET zijn van een zgn. </a:t>
            </a:r>
            <a:r>
              <a:rPr lang="nl-NL" sz="2400" u="sng" dirty="0" err="1">
                <a:solidFill>
                  <a:srgbClr val="FFFFFF"/>
                </a:solidFill>
                <a:latin typeface="Tahoma"/>
                <a:cs typeface="Tahoma"/>
              </a:rPr>
              <a:t>nederlandse</a:t>
            </a:r>
            <a:r>
              <a:rPr lang="nl-NL" sz="2400" u="sng" dirty="0">
                <a:solidFill>
                  <a:srgbClr val="FFFFFF"/>
                </a:solidFill>
                <a:latin typeface="Tahoma"/>
                <a:cs typeface="Tahoma"/>
              </a:rPr>
              <a:t> examenstand</a:t>
            </a:r>
            <a:r>
              <a:rPr lang="nl-NL" sz="2400" dirty="0">
                <a:solidFill>
                  <a:srgbClr val="FFFFFF"/>
                </a:solidFill>
                <a:latin typeface="Tahoma"/>
                <a:cs typeface="Tahoma"/>
              </a:rPr>
              <a:t>. Meer over de toegestane hulpmiddelen bij het examen vind je op www.examenblad.nl. </a:t>
            </a:r>
            <a:endParaRPr lang="en-CA" sz="24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endParaRPr lang="nl-NL" sz="24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  <a:latin typeface="Tahoma"/>
                <a:cs typeface="Tahoma"/>
              </a:rPr>
              <a:t>Neem je een GR van een ander merk: de docent heeft in de les geen ruimte om hierbij ondersteuning te bieden!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endParaRPr lang="nl-NL" sz="2400" dirty="0">
              <a:solidFill>
                <a:srgbClr val="FFFFFF"/>
              </a:solidFill>
              <a:latin typeface="Tahoma"/>
              <a:cs typeface="Tahoma"/>
            </a:endParaRPr>
          </a:p>
          <a:p>
            <a:pPr>
              <a:lnSpc>
                <a:spcPts val="2300"/>
              </a:lnSpc>
            </a:pPr>
            <a:endParaRPr lang="en-CA" sz="24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Afbeeldingsresultaat voor casio fx-cg50">
            <a:extLst>
              <a:ext uri="{FF2B5EF4-FFF2-40B4-BE49-F238E27FC236}">
                <a16:creationId xmlns:a16="http://schemas.microsoft.com/office/drawing/2014/main" id="{CD2010AE-1CC5-488C-96C6-511B7D4B6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820" y="2338090"/>
            <a:ext cx="40195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389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957638" y="1079499"/>
            <a:ext cx="2337178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Conclusie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943099" y="2770138"/>
            <a:ext cx="6227667" cy="105157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dirty="0" err="1">
                <a:solidFill>
                  <a:srgbClr val="92D050"/>
                </a:solidFill>
                <a:latin typeface="Tahoma"/>
                <a:cs typeface="Tahoma"/>
              </a:rPr>
              <a:t>Wiskunde</a:t>
            </a:r>
            <a:r>
              <a:rPr lang="en-CA" sz="3600" dirty="0">
                <a:solidFill>
                  <a:srgbClr val="92D050"/>
                </a:solidFill>
                <a:latin typeface="Tahoma"/>
                <a:cs typeface="Tahoma"/>
              </a:rPr>
              <a:t> A/B/</a:t>
            </a:r>
            <a:r>
              <a:rPr lang="en-CA" sz="3600" dirty="0" err="1">
                <a:solidFill>
                  <a:srgbClr val="92D050"/>
                </a:solidFill>
                <a:latin typeface="Tahoma"/>
                <a:cs typeface="Tahoma"/>
              </a:rPr>
              <a:t>geen</a:t>
            </a:r>
            <a:r>
              <a:rPr lang="en-CA" sz="3600" dirty="0">
                <a:solidFill>
                  <a:srgbClr val="92D050"/>
                </a:solidFill>
                <a:latin typeface="Tahoma"/>
                <a:cs typeface="Tahoma"/>
              </a:rPr>
              <a:t> </a:t>
            </a:r>
            <a:r>
              <a:rPr lang="en-CA" sz="3600" dirty="0" err="1">
                <a:solidFill>
                  <a:srgbClr val="92D050"/>
                </a:solidFill>
                <a:latin typeface="Tahoma"/>
                <a:cs typeface="Tahoma"/>
              </a:rPr>
              <a:t>wiskunde</a:t>
            </a:r>
            <a:r>
              <a:rPr lang="en-CA" sz="3600" dirty="0">
                <a:solidFill>
                  <a:srgbClr val="92D050"/>
                </a:solidFill>
                <a:latin typeface="Tahoma"/>
                <a:cs typeface="Tahoma"/>
              </a:rPr>
              <a:t>:</a:t>
            </a:r>
          </a:p>
          <a:p>
            <a:pPr>
              <a:lnSpc>
                <a:spcPts val="414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330476" y="3778250"/>
            <a:ext cx="4623766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11240">
              <a:lnSpc>
                <a:spcPts val="3299"/>
              </a:lnSpc>
            </a:pPr>
            <a:r>
              <a:rPr lang="en-CA" sz="2900" dirty="0" err="1">
                <a:latin typeface="Tahoma"/>
                <a:cs typeface="Tahoma"/>
              </a:rPr>
              <a:t>Zet</a:t>
            </a:r>
            <a:r>
              <a:rPr lang="en-CA" sz="2900" dirty="0">
                <a:latin typeface="Tahoma"/>
                <a:cs typeface="Tahoma"/>
              </a:rPr>
              <a:t> </a:t>
            </a:r>
            <a:r>
              <a:rPr lang="en-CA" sz="2900" dirty="0" err="1">
                <a:latin typeface="Tahoma"/>
                <a:cs typeface="Tahoma"/>
              </a:rPr>
              <a:t>alles</a:t>
            </a:r>
            <a:r>
              <a:rPr lang="en-CA" sz="2900" dirty="0">
                <a:latin typeface="Tahoma"/>
                <a:cs typeface="Tahoma"/>
              </a:rPr>
              <a:t> </a:t>
            </a:r>
            <a:r>
              <a:rPr lang="en-CA" sz="2900" dirty="0" err="1">
                <a:latin typeface="Tahoma"/>
                <a:cs typeface="Tahoma"/>
              </a:rPr>
              <a:t>goed</a:t>
            </a:r>
            <a:r>
              <a:rPr lang="en-CA" sz="2900" dirty="0">
                <a:latin typeface="Tahoma"/>
                <a:cs typeface="Tahoma"/>
              </a:rPr>
              <a:t> op </a:t>
            </a:r>
            <a:r>
              <a:rPr lang="en-CA" sz="2900" dirty="0" err="1">
                <a:latin typeface="Tahoma"/>
                <a:cs typeface="Tahoma"/>
              </a:rPr>
              <a:t>een</a:t>
            </a:r>
            <a:r>
              <a:rPr lang="en-CA" sz="2900" dirty="0">
                <a:latin typeface="Tahoma"/>
                <a:cs typeface="Tahoma"/>
              </a:rPr>
              <a:t> </a:t>
            </a:r>
            <a:r>
              <a:rPr lang="en-CA" sz="2900" dirty="0" err="1">
                <a:latin typeface="Tahoma"/>
                <a:cs typeface="Tahoma"/>
              </a:rPr>
              <a:t>rijtje</a:t>
            </a:r>
            <a:r>
              <a:rPr lang="en-CA" sz="2900" dirty="0">
                <a:latin typeface="Tahoma"/>
                <a:cs typeface="Tahoma"/>
              </a:rPr>
              <a:t> </a:t>
            </a:r>
          </a:p>
          <a:p>
            <a:pPr indent="111240">
              <a:lnSpc>
                <a:spcPts val="3299"/>
              </a:lnSpc>
            </a:pPr>
            <a:r>
              <a:rPr lang="en-CA" sz="2900" dirty="0">
                <a:latin typeface="Tahoma"/>
                <a:cs typeface="Tahoma"/>
              </a:rPr>
              <a:t>	en </a:t>
            </a:r>
            <a:r>
              <a:rPr lang="en-CA" sz="2900" dirty="0" err="1">
                <a:latin typeface="Tahoma"/>
                <a:cs typeface="Tahoma"/>
              </a:rPr>
              <a:t>kies</a:t>
            </a:r>
            <a:r>
              <a:rPr lang="en-CA" sz="2900" dirty="0">
                <a:latin typeface="Tahoma"/>
                <a:cs typeface="Tahoma"/>
              </a:rPr>
              <a:t> </a:t>
            </a:r>
            <a:r>
              <a:rPr lang="en-CA" sz="2900" dirty="0" err="1">
                <a:latin typeface="Tahoma"/>
                <a:cs typeface="Tahoma"/>
              </a:rPr>
              <a:t>zorgvuldig</a:t>
            </a:r>
            <a:r>
              <a:rPr lang="en-CA" sz="2900" dirty="0">
                <a:latin typeface="Tahoma"/>
                <a:cs typeface="Tahoma"/>
              </a:rPr>
              <a:t>!</a:t>
            </a:r>
          </a:p>
          <a:p>
            <a:pPr>
              <a:lnSpc>
                <a:spcPts val="3299"/>
              </a:lnSpc>
            </a:pPr>
            <a:endParaRPr lang="en-CA" sz="29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728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1943100" y="1438658"/>
            <a:ext cx="6090835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in elk </a:t>
            </a: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profiel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?!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943100" y="2482106"/>
            <a:ext cx="5795304" cy="327012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Er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 </a:t>
            </a: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zijn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 </a:t>
            </a: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verschillende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 </a:t>
            </a:r>
          </a:p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soorten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 </a:t>
            </a: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, </a:t>
            </a:r>
          </a:p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gericht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 op de </a:t>
            </a:r>
            <a:r>
              <a:rPr lang="en-CA" sz="4400" dirty="0" err="1">
                <a:solidFill>
                  <a:srgbClr val="EAEAEA"/>
                </a:solidFill>
                <a:latin typeface="Tahoma"/>
                <a:cs typeface="Tahoma"/>
              </a:rPr>
              <a:t>profielen</a:t>
            </a:r>
            <a:r>
              <a:rPr lang="en-CA" sz="4400" dirty="0">
                <a:solidFill>
                  <a:srgbClr val="EAEAEA"/>
                </a:solidFill>
                <a:latin typeface="Tahoma"/>
                <a:cs typeface="Tahoma"/>
              </a:rPr>
              <a:t>.</a:t>
            </a: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EAEAEA"/>
              </a:solidFill>
              <a:latin typeface="Tahoma"/>
              <a:cs typeface="Tahoma"/>
            </a:endParaRP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-13038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47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43100" y="1079500"/>
            <a:ext cx="1440394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HAVO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930400" y="2374900"/>
            <a:ext cx="776110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>
                <a:solidFill>
                  <a:srgbClr val="FFFFFF"/>
                </a:solidFill>
                <a:latin typeface="Tahoma"/>
                <a:cs typeface="Tahoma"/>
              </a:rPr>
              <a:t>profiel</a:t>
            </a:r>
          </a:p>
          <a:p>
            <a:pPr>
              <a:lnSpc>
                <a:spcPts val="2529"/>
              </a:lnSpc>
            </a:pPr>
            <a:endParaRPr lang="en-CA" sz="220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213101" y="2374900"/>
            <a:ext cx="1909754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Soort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endParaRPr lang="en-CA" sz="2200" dirty="0">
              <a:solidFill>
                <a:srgbClr val="65FF00"/>
              </a:solidFill>
              <a:latin typeface="Tahoma"/>
              <a:cs typeface="Tahoma"/>
            </a:endParaRPr>
          </a:p>
          <a:p>
            <a:pPr>
              <a:lnSpc>
                <a:spcPts val="2529"/>
              </a:lnSpc>
            </a:pPr>
            <a:endParaRPr lang="en-CA" sz="2200" dirty="0">
              <a:solidFill>
                <a:srgbClr val="65FF00"/>
              </a:solidFill>
              <a:latin typeface="Tahoma"/>
              <a:cs typeface="Tahoma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239000" y="2374900"/>
            <a:ext cx="2500188" cy="32060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Omvang</a:t>
            </a:r>
            <a:endParaRPr lang="en-CA" sz="2200" dirty="0">
              <a:solidFill>
                <a:srgbClr val="65FF00"/>
              </a:solidFill>
              <a:latin typeface="Tahoma"/>
              <a:cs typeface="Tahoma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930400" y="3200400"/>
            <a:ext cx="597921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>
                <a:solidFill>
                  <a:srgbClr val="FF9932"/>
                </a:solidFill>
                <a:latin typeface="Arial"/>
                <a:cs typeface="Arial"/>
              </a:rPr>
              <a:t>C&amp;M</a:t>
            </a:r>
          </a:p>
          <a:p>
            <a:pPr>
              <a:lnSpc>
                <a:spcPts val="2300"/>
              </a:lnSpc>
            </a:pPr>
            <a:endParaRPr lang="en-CA" sz="2100">
              <a:solidFill>
                <a:srgbClr val="FF9932"/>
              </a:solidFill>
              <a:latin typeface="Arial"/>
              <a:cs typeface="Arial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213100" y="3200400"/>
            <a:ext cx="2709664" cy="58990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A (of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niet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?)</a:t>
            </a:r>
          </a:p>
          <a:p>
            <a:pPr>
              <a:lnSpc>
                <a:spcPts val="2300"/>
              </a:lnSpc>
            </a:pPr>
            <a:endParaRPr lang="en-CA" sz="21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930400" y="4025901"/>
            <a:ext cx="583493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>
                <a:solidFill>
                  <a:srgbClr val="FF9932"/>
                </a:solidFill>
                <a:latin typeface="Arial"/>
                <a:cs typeface="Arial"/>
              </a:rPr>
              <a:t>E&amp;M</a:t>
            </a:r>
          </a:p>
          <a:p>
            <a:pPr>
              <a:lnSpc>
                <a:spcPts val="2300"/>
              </a:lnSpc>
            </a:pPr>
            <a:endParaRPr lang="en-CA" sz="2100">
              <a:solidFill>
                <a:srgbClr val="FF9932"/>
              </a:solidFill>
              <a:latin typeface="Arial"/>
              <a:cs typeface="Arial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930400" y="4851400"/>
            <a:ext cx="583493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>
                <a:solidFill>
                  <a:srgbClr val="FF9932"/>
                </a:solidFill>
                <a:latin typeface="Arial"/>
                <a:cs typeface="Arial"/>
              </a:rPr>
              <a:t>N&amp;G</a:t>
            </a:r>
          </a:p>
          <a:p>
            <a:pPr>
              <a:lnSpc>
                <a:spcPts val="2300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187030" y="3954463"/>
            <a:ext cx="1397819" cy="34714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A</a:t>
            </a: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930400" y="5664200"/>
            <a:ext cx="538609" cy="58990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 dirty="0">
                <a:solidFill>
                  <a:srgbClr val="FF9932"/>
                </a:solidFill>
                <a:latin typeface="Arial"/>
                <a:cs typeface="Arial"/>
              </a:rPr>
              <a:t>N&amp;T</a:t>
            </a:r>
          </a:p>
          <a:p>
            <a:pPr>
              <a:lnSpc>
                <a:spcPts val="2300"/>
              </a:lnSpc>
            </a:pPr>
            <a:endParaRPr lang="en-CA" sz="2100" dirty="0">
              <a:solidFill>
                <a:srgbClr val="FF9932"/>
              </a:solidFill>
              <a:latin typeface="Arial"/>
              <a:cs typeface="Arial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3213100" y="5676900"/>
            <a:ext cx="1394613" cy="2949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B</a:t>
            </a:r>
          </a:p>
        </p:txBody>
      </p:sp>
      <p:sp>
        <p:nvSpPr>
          <p:cNvPr id="31" name="TextBox 16"/>
          <p:cNvSpPr txBox="1"/>
          <p:nvPr/>
        </p:nvSpPr>
        <p:spPr>
          <a:xfrm>
            <a:off x="3187030" y="4775201"/>
            <a:ext cx="1397819" cy="34714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A</a:t>
            </a:r>
            <a:endParaRPr lang="en-CA" sz="2100" dirty="0">
              <a:solidFill>
                <a:srgbClr val="000000"/>
              </a:solidFill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13"/>
          <p:cNvSpPr txBox="1"/>
          <p:nvPr/>
        </p:nvSpPr>
        <p:spPr>
          <a:xfrm>
            <a:off x="7239000" y="3435996"/>
            <a:ext cx="2314128" cy="176971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Het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maakt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niet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uit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in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welk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profiel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</a:p>
          <a:p>
            <a:pPr>
              <a:lnSpc>
                <a:spcPts val="2300"/>
              </a:lnSpc>
            </a:pPr>
            <a:endParaRPr lang="en-CA" sz="2100" dirty="0">
              <a:solidFill>
                <a:srgbClr val="FFFFFF"/>
              </a:solidFill>
              <a:latin typeface="Tahoma"/>
              <a:cs typeface="Tahoma"/>
            </a:endParaRPr>
          </a:p>
          <a:p>
            <a:pPr>
              <a:lnSpc>
                <a:spcPts val="2300"/>
              </a:lnSpc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A = 3u pw</a:t>
            </a:r>
          </a:p>
          <a:p>
            <a:pPr>
              <a:lnSpc>
                <a:spcPts val="2300"/>
              </a:lnSpc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B = 4u pw</a:t>
            </a:r>
          </a:p>
          <a:p>
            <a:pPr>
              <a:lnSpc>
                <a:spcPts val="2300"/>
              </a:lnSpc>
            </a:pPr>
            <a:endParaRPr lang="en-CA" sz="21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30400" y="1079500"/>
            <a:ext cx="3063339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Examinering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3" name="TextBox 4"/>
          <p:cNvSpPr txBox="1"/>
          <p:nvPr/>
        </p:nvSpPr>
        <p:spPr>
          <a:xfrm>
            <a:off x="1930400" y="2390172"/>
            <a:ext cx="8240836" cy="192360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A en B:</a:t>
            </a:r>
          </a:p>
          <a:p>
            <a:pPr>
              <a:lnSpc>
                <a:spcPts val="2529"/>
              </a:lnSpc>
            </a:pPr>
            <a:r>
              <a:rPr lang="en-CA" sz="2200" dirty="0" err="1">
                <a:latin typeface="Tahoma"/>
                <a:cs typeface="Tahoma"/>
              </a:rPr>
              <a:t>worden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afgesloten</a:t>
            </a:r>
            <a:r>
              <a:rPr lang="en-CA" sz="2200" dirty="0">
                <a:latin typeface="Tahoma"/>
                <a:cs typeface="Tahoma"/>
              </a:rPr>
              <a:t> met </a:t>
            </a:r>
            <a:r>
              <a:rPr lang="en-CA" sz="2200" dirty="0" err="1">
                <a:latin typeface="Tahoma"/>
                <a:cs typeface="Tahoma"/>
              </a:rPr>
              <a:t>een</a:t>
            </a:r>
            <a:r>
              <a:rPr lang="en-CA" sz="2200" dirty="0">
                <a:latin typeface="Tahoma"/>
                <a:cs typeface="Tahoma"/>
              </a:rPr>
              <a:t>:</a:t>
            </a:r>
          </a:p>
          <a:p>
            <a:pPr marL="800056" lvl="1" indent="-342900">
              <a:lnSpc>
                <a:spcPts val="2529"/>
              </a:lnSpc>
              <a:buFont typeface="Arial" pitchFamily="34" charset="0"/>
              <a:buChar char="•"/>
            </a:pPr>
            <a:r>
              <a:rPr lang="en-CA" sz="2200" dirty="0" err="1">
                <a:latin typeface="Tahoma"/>
                <a:cs typeface="Tahoma"/>
              </a:rPr>
              <a:t>Schoolexamen</a:t>
            </a:r>
            <a:r>
              <a:rPr lang="en-CA" sz="2200" dirty="0">
                <a:latin typeface="Tahoma"/>
                <a:cs typeface="Tahoma"/>
              </a:rPr>
              <a:t>, </a:t>
            </a:r>
            <a:r>
              <a:rPr lang="en-CA" sz="2200" dirty="0" err="1">
                <a:latin typeface="Tahoma"/>
                <a:cs typeface="Tahoma"/>
              </a:rPr>
              <a:t>én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een</a:t>
            </a:r>
            <a:endParaRPr lang="en-CA" sz="2200" dirty="0">
              <a:latin typeface="Tahoma"/>
              <a:cs typeface="Tahoma"/>
            </a:endParaRPr>
          </a:p>
          <a:p>
            <a:pPr marL="800056" lvl="1" indent="-342900">
              <a:lnSpc>
                <a:spcPts val="2529"/>
              </a:lnSpc>
              <a:buFont typeface="Arial" pitchFamily="34" charset="0"/>
              <a:buChar char="•"/>
            </a:pPr>
            <a:r>
              <a:rPr lang="en-CA" sz="2200" dirty="0" err="1">
                <a:latin typeface="Tahoma"/>
                <a:cs typeface="Tahoma"/>
              </a:rPr>
              <a:t>Centraal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Schriftelijk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Eindexamen</a:t>
            </a:r>
            <a:endParaRPr lang="en-CA" sz="2200" dirty="0">
              <a:latin typeface="Tahoma"/>
              <a:cs typeface="Tahoma"/>
            </a:endParaRPr>
          </a:p>
          <a:p>
            <a:pPr marL="800056" lvl="1" indent="-342900">
              <a:lnSpc>
                <a:spcPts val="2529"/>
              </a:lnSpc>
              <a:buFont typeface="Arial" pitchFamily="34" charset="0"/>
              <a:buChar char="•"/>
            </a:pPr>
            <a:endParaRPr lang="en-CA" sz="2200" dirty="0">
              <a:latin typeface="Tahoma"/>
              <a:cs typeface="Tahoma"/>
            </a:endParaRPr>
          </a:p>
          <a:p>
            <a:pPr marL="800056" lvl="1" indent="-342900">
              <a:lnSpc>
                <a:spcPts val="2529"/>
              </a:lnSpc>
              <a:buFont typeface="Arial" pitchFamily="34" charset="0"/>
              <a:buChar char="•"/>
            </a:pPr>
            <a:endParaRPr lang="en-CA" sz="2200" dirty="0">
              <a:latin typeface="Tahoma"/>
              <a:cs typeface="Tahoma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30400" y="4066282"/>
            <a:ext cx="8240836" cy="96180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Kies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je CM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zónder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?</a:t>
            </a:r>
          </a:p>
          <a:p>
            <a:pPr>
              <a:lnSpc>
                <a:spcPts val="2529"/>
              </a:lnSpc>
            </a:pPr>
            <a:r>
              <a:rPr lang="en-CA" sz="2200" dirty="0">
                <a:latin typeface="Tahoma"/>
                <a:cs typeface="Tahoma"/>
              </a:rPr>
              <a:t>Dan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moet</a:t>
            </a:r>
            <a:r>
              <a:rPr lang="en-CA" sz="2200" dirty="0">
                <a:latin typeface="Tahoma"/>
                <a:cs typeface="Tahoma"/>
              </a:rPr>
              <a:t> je </a:t>
            </a:r>
            <a:r>
              <a:rPr lang="en-CA" sz="2200" dirty="0" err="1">
                <a:latin typeface="Tahoma"/>
                <a:cs typeface="Tahoma"/>
              </a:rPr>
              <a:t>een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rekenexamen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afleggen</a:t>
            </a:r>
            <a:r>
              <a:rPr lang="en-CA" sz="2200" dirty="0">
                <a:latin typeface="Tahoma"/>
                <a:cs typeface="Tahoma"/>
              </a:rPr>
              <a:t> om </a:t>
            </a:r>
            <a:r>
              <a:rPr lang="en-CA" sz="2200" dirty="0" err="1">
                <a:latin typeface="Tahoma"/>
                <a:cs typeface="Tahoma"/>
              </a:rPr>
              <a:t>aan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te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tonen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dat</a:t>
            </a:r>
            <a:r>
              <a:rPr lang="en-CA" sz="2200" dirty="0">
                <a:latin typeface="Tahoma"/>
                <a:cs typeface="Tahoma"/>
              </a:rPr>
              <a:t> je </a:t>
            </a:r>
            <a:r>
              <a:rPr lang="en-CA" sz="2200" dirty="0" err="1">
                <a:latin typeface="Tahoma"/>
                <a:cs typeface="Tahoma"/>
              </a:rPr>
              <a:t>voldoende</a:t>
            </a:r>
            <a:r>
              <a:rPr lang="en-CA" sz="2200" dirty="0">
                <a:latin typeface="Tahoma"/>
                <a:cs typeface="Tahoma"/>
              </a:rPr>
              <a:t> </a:t>
            </a:r>
            <a:r>
              <a:rPr lang="en-CA" sz="2200" dirty="0" err="1">
                <a:latin typeface="Tahoma"/>
                <a:cs typeface="Tahoma"/>
              </a:rPr>
              <a:t>rekenvaardig</a:t>
            </a:r>
            <a:r>
              <a:rPr lang="en-CA" sz="2200" dirty="0">
                <a:latin typeface="Tahoma"/>
                <a:cs typeface="Tahoma"/>
              </a:rPr>
              <a:t> bent.</a:t>
            </a:r>
          </a:p>
        </p:txBody>
      </p:sp>
    </p:spTree>
    <p:extLst>
      <p:ext uri="{BB962C8B-B14F-4D97-AF65-F5344CB8AC3E}">
        <p14:creationId xmlns:p14="http://schemas.microsoft.com/office/powerpoint/2010/main" val="257522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43100" y="1079500"/>
            <a:ext cx="7076008" cy="65402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A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43100" y="2148867"/>
            <a:ext cx="2714910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Waarom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A?</a:t>
            </a:r>
          </a:p>
          <a:p>
            <a:pPr>
              <a:lnSpc>
                <a:spcPts val="2529"/>
              </a:lnSpc>
            </a:pPr>
            <a:endParaRPr lang="en-CA" sz="2200" dirty="0">
              <a:solidFill>
                <a:srgbClr val="65FF00"/>
              </a:solidFill>
              <a:latin typeface="Tahoma"/>
              <a:cs typeface="Tahoma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02284" y="2626122"/>
            <a:ext cx="4195044" cy="176971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Het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dient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als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basis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voor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alle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economische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gezondheidsstudies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. 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Je bent nu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niet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zo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heel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goed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in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</a:p>
          <a:p>
            <a:pPr>
              <a:lnSpc>
                <a:spcPts val="2300"/>
              </a:lnSpc>
            </a:pPr>
            <a:endParaRPr lang="en-CA" sz="21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624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00444" y="1070864"/>
            <a:ext cx="2920671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A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900444" y="2365275"/>
            <a:ext cx="3236463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Onderwerpen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A</a:t>
            </a:r>
          </a:p>
          <a:p>
            <a:pPr>
              <a:lnSpc>
                <a:spcPts val="2529"/>
              </a:lnSpc>
            </a:pPr>
            <a:endParaRPr lang="en-CA" sz="2200" dirty="0">
              <a:solidFill>
                <a:srgbClr val="65FF00"/>
              </a:solidFill>
              <a:latin typeface="Tahoma"/>
              <a:cs typeface="Tahoma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554528" y="3025506"/>
            <a:ext cx="4573192" cy="147476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Formules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, </a:t>
            </a: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functies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, </a:t>
            </a: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grafieken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, </a:t>
            </a: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vergelijkingen</a:t>
            </a:r>
            <a:endParaRPr lang="en-CA" sz="1600" dirty="0">
              <a:solidFill>
                <a:srgbClr val="92D050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Algebra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Statistiek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kansrekenen</a:t>
            </a:r>
            <a:endParaRPr lang="en-CA" sz="1600" dirty="0">
              <a:solidFill>
                <a:srgbClr val="92D050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Statistiek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 met ICT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Grote </a:t>
            </a: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databestanden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verwerken</a:t>
            </a:r>
            <a:endParaRPr lang="en-CA" sz="1600" dirty="0">
              <a:solidFill>
                <a:srgbClr val="92D050"/>
              </a:solidFill>
              <a:latin typeface="Tahoma"/>
              <a:cs typeface="Tahoma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-17908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315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43100" y="1079500"/>
            <a:ext cx="2914259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B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20893" y="1978050"/>
            <a:ext cx="2714910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Waarom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B?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20892" y="2482106"/>
            <a:ext cx="5317895" cy="206466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Je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gaat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een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vervolgstudie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doen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waarin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nodig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is.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Dit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geldt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voor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alle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technische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gezondheidstudies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. 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Met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B kun je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alle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studierichtingen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kiezen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. Je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hebt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dus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minder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aansluitingsproblemen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. 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Je bent nu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goed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 in </a:t>
            </a:r>
            <a:r>
              <a:rPr lang="en-CA" sz="2100" dirty="0" err="1">
                <a:solidFill>
                  <a:srgbClr val="FFFFFF"/>
                </a:solidFill>
                <a:latin typeface="Tahoma"/>
                <a:cs typeface="Tahoma"/>
              </a:rPr>
              <a:t>wiskunde</a:t>
            </a:r>
            <a:r>
              <a:rPr lang="en-CA" sz="210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49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00444" y="1070864"/>
            <a:ext cx="2914259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B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66180" y="2074108"/>
            <a:ext cx="3236463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Onderwerpen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</a:t>
            </a: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B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672824" y="2610494"/>
            <a:ext cx="4696740" cy="147476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Basisanalyse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: 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met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algebra 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Differentiëren</a:t>
            </a:r>
            <a:endParaRPr lang="en-CA" sz="1600" dirty="0">
              <a:solidFill>
                <a:srgbClr val="92D050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Goniometrie</a:t>
            </a:r>
            <a:endParaRPr lang="en-CA" sz="1600" dirty="0">
              <a:solidFill>
                <a:srgbClr val="92D050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Asymptoten</a:t>
            </a:r>
            <a:endParaRPr lang="en-CA" sz="1600" dirty="0">
              <a:solidFill>
                <a:srgbClr val="92D050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92D050"/>
                </a:solidFill>
                <a:latin typeface="Tahoma"/>
                <a:cs typeface="Tahoma"/>
              </a:rPr>
              <a:t>meetkunde</a:t>
            </a:r>
            <a:r>
              <a:rPr lang="en-CA" sz="1600" dirty="0">
                <a:solidFill>
                  <a:srgbClr val="92D050"/>
                </a:solidFill>
                <a:latin typeface="Tahoma"/>
                <a:cs typeface="Tahoma"/>
              </a:rPr>
              <a:t>: </a:t>
            </a:r>
            <a:r>
              <a:rPr lang="en-CA" sz="1600" dirty="0" err="1">
                <a:latin typeface="Tahoma"/>
                <a:cs typeface="Tahoma"/>
              </a:rPr>
              <a:t>hoeken</a:t>
            </a:r>
            <a:r>
              <a:rPr lang="en-CA" sz="1600" dirty="0">
                <a:latin typeface="Tahoma"/>
                <a:cs typeface="Tahoma"/>
              </a:rPr>
              <a:t>, </a:t>
            </a:r>
            <a:r>
              <a:rPr lang="en-CA" sz="1600" dirty="0" err="1">
                <a:latin typeface="Tahoma"/>
                <a:cs typeface="Tahoma"/>
              </a:rPr>
              <a:t>afstanden</a:t>
            </a:r>
            <a:endParaRPr lang="en-CA" sz="1600" dirty="0">
              <a:latin typeface="Tahoma"/>
              <a:cs typeface="Tahoma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575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26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1900444" y="1070864"/>
            <a:ext cx="5198924" cy="65402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00" dirty="0" err="1">
                <a:solidFill>
                  <a:srgbClr val="FF9932"/>
                </a:solidFill>
                <a:latin typeface="Tahoma"/>
                <a:cs typeface="Tahoma"/>
              </a:rPr>
              <a:t>Wiskunde</a:t>
            </a:r>
            <a:r>
              <a:rPr lang="en-CA" sz="4400" dirty="0">
                <a:solidFill>
                  <a:srgbClr val="FF9932"/>
                </a:solidFill>
                <a:latin typeface="Tahoma"/>
                <a:cs typeface="Tahoma"/>
              </a:rPr>
              <a:t> A versus B</a:t>
            </a: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66180" y="2372358"/>
            <a:ext cx="1463542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A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138788" y="2372359"/>
            <a:ext cx="1460336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9"/>
              </a:lnSpc>
            </a:pPr>
            <a:r>
              <a:rPr lang="en-CA" sz="2200" dirty="0" err="1">
                <a:solidFill>
                  <a:srgbClr val="65FF00"/>
                </a:solidFill>
                <a:latin typeface="Tahoma"/>
                <a:cs typeface="Tahoma"/>
              </a:rPr>
              <a:t>Wiskunde</a:t>
            </a:r>
            <a:r>
              <a:rPr lang="en-CA" sz="2200" dirty="0">
                <a:solidFill>
                  <a:srgbClr val="65FF00"/>
                </a:solidFill>
                <a:latin typeface="Tahoma"/>
                <a:cs typeface="Tahoma"/>
              </a:rPr>
              <a:t> B</a:t>
            </a:r>
          </a:p>
          <a:p>
            <a:pPr>
              <a:lnSpc>
                <a:spcPts val="2529"/>
              </a:lnSpc>
            </a:pPr>
            <a:endParaRPr lang="en-CA" sz="2200" dirty="0">
              <a:solidFill>
                <a:srgbClr val="65FF00"/>
              </a:solidFill>
              <a:latin typeface="Tahoma"/>
              <a:cs typeface="Tahoma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49960" y="3200399"/>
            <a:ext cx="4696740" cy="235962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Minder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inzichtelijke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algebra 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Toepassingsgericht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in context (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tekst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analytisch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lezen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)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Behoorlijk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wat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kansrekenen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statistiek</a:t>
            </a:r>
            <a:endParaRPr lang="en-CA" sz="16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endParaRPr lang="en-CA" sz="1600" dirty="0">
              <a:solidFill>
                <a:srgbClr val="FFFFFF"/>
              </a:solidFill>
              <a:latin typeface="Tahoma"/>
              <a:cs typeface="Tahoma"/>
            </a:endParaRPr>
          </a:p>
          <a:p>
            <a:pPr>
              <a:lnSpc>
                <a:spcPts val="2300"/>
              </a:lnSpc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Nodig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Interesse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voor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economische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contexten</a:t>
            </a:r>
            <a:endParaRPr lang="en-CA" sz="16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Gezond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verstand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ijver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!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093644" y="3200400"/>
            <a:ext cx="4195044" cy="235962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algebra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abstract,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regelmatig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zonder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context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stof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vraagt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veel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oefenen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zelfstudie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endParaRPr lang="en-CA" sz="1600" dirty="0">
              <a:solidFill>
                <a:srgbClr val="FFFFFF"/>
              </a:solidFill>
              <a:latin typeface="Tahoma"/>
              <a:cs typeface="Tahoma"/>
            </a:endParaRPr>
          </a:p>
          <a:p>
            <a:pPr>
              <a:lnSpc>
                <a:spcPts val="2300"/>
              </a:lnSpc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Nodig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Inzicht</a:t>
            </a:r>
            <a:r>
              <a:rPr lang="en-CA" sz="1600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rekenvaardigheden</a:t>
            </a:r>
            <a:endParaRPr lang="en-CA" sz="16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42900" indent="-342900">
              <a:lnSpc>
                <a:spcPts val="2300"/>
              </a:lnSpc>
              <a:buFont typeface="Arial" pitchFamily="34" charset="0"/>
              <a:buChar char="•"/>
            </a:pPr>
            <a:r>
              <a:rPr lang="en-CA" sz="1600" dirty="0" err="1">
                <a:solidFill>
                  <a:srgbClr val="FFFFFF"/>
                </a:solidFill>
                <a:latin typeface="Tahoma"/>
                <a:cs typeface="Tahoma"/>
              </a:rPr>
              <a:t>Doorzettingsvermogen</a:t>
            </a:r>
            <a:endParaRPr lang="en-CA" sz="16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6" y="-2250"/>
            <a:ext cx="2322364" cy="137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216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617</TotalTime>
  <Words>512</Words>
  <Application>Microsoft Office PowerPoint</Application>
  <PresentationFormat>Aangepast</PresentationFormat>
  <Paragraphs>94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Palatino Linotype</vt:lpstr>
      <vt:lpstr>Tahoma</vt:lpstr>
      <vt:lpstr>Wingdings</vt:lpstr>
      <vt:lpstr>Elementair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Investintech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A2E_Engine</dc:creator>
  <cp:lastModifiedBy>Annelies Book</cp:lastModifiedBy>
  <cp:revision>54</cp:revision>
  <dcterms:created xsi:type="dcterms:W3CDTF">2012-03-11T04:34:00Z</dcterms:created>
  <dcterms:modified xsi:type="dcterms:W3CDTF">2022-06-28T10:06:56Z</dcterms:modified>
</cp:coreProperties>
</file>